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339" r:id="rId3"/>
    <p:sldId id="357" r:id="rId4"/>
    <p:sldId id="367" r:id="rId5"/>
    <p:sldId id="371" r:id="rId6"/>
    <p:sldId id="372" r:id="rId7"/>
    <p:sldId id="375" r:id="rId8"/>
    <p:sldId id="373" r:id="rId9"/>
    <p:sldId id="377" r:id="rId10"/>
    <p:sldId id="378" r:id="rId11"/>
    <p:sldId id="379" r:id="rId12"/>
    <p:sldId id="380" r:id="rId13"/>
    <p:sldId id="382" r:id="rId14"/>
    <p:sldId id="5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p:restoredTop sz="69759"/>
  </p:normalViewPr>
  <p:slideViewPr>
    <p:cSldViewPr snapToGrid="0" snapToObjects="1">
      <p:cViewPr varScale="1">
        <p:scale>
          <a:sx n="78" d="100"/>
          <a:sy n="78" d="100"/>
        </p:scale>
        <p:origin x="16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Ethnic</a:t>
            </a:r>
            <a:r>
              <a:rPr lang="en-US" b="1" baseline="0" dirty="0"/>
              <a:t> Representation By Workshop (n=133)</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Asian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TAY Workshop</c:v>
                </c:pt>
                <c:pt idx="1">
                  <c:v>Youth Forum</c:v>
                </c:pt>
                <c:pt idx="2">
                  <c:v>Parent/Caregiver
Workshop</c:v>
                </c:pt>
                <c:pt idx="3">
                  <c:v>All Workshops</c:v>
                </c:pt>
              </c:strCache>
            </c:strRef>
          </c:cat>
          <c:val>
            <c:numRef>
              <c:f>Sheet1!$B$2:$B$5</c:f>
              <c:numCache>
                <c:formatCode>General</c:formatCode>
                <c:ptCount val="4"/>
                <c:pt idx="0">
                  <c:v>2</c:v>
                </c:pt>
                <c:pt idx="1">
                  <c:v>28</c:v>
                </c:pt>
                <c:pt idx="2">
                  <c:v>43</c:v>
                </c:pt>
                <c:pt idx="3">
                  <c:v>73</c:v>
                </c:pt>
              </c:numCache>
            </c:numRef>
          </c:val>
          <c:extLst>
            <c:ext xmlns:c16="http://schemas.microsoft.com/office/drawing/2014/chart" uri="{C3380CC4-5D6E-409C-BE32-E72D297353CC}">
              <c16:uniqueId val="{00000000-9342-6147-86EF-FAC1519ED150}"/>
            </c:ext>
          </c:extLst>
        </c:ser>
        <c:ser>
          <c:idx val="1"/>
          <c:order val="1"/>
          <c:tx>
            <c:strRef>
              <c:f>Sheet1!$C$1</c:f>
              <c:strCache>
                <c:ptCount val="1"/>
                <c:pt idx="0">
                  <c:v>Middle Eastern</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9342-6147-86EF-FAC1519ED15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TAY Workshop</c:v>
                </c:pt>
                <c:pt idx="1">
                  <c:v>Youth Forum</c:v>
                </c:pt>
                <c:pt idx="2">
                  <c:v>Parent/Caregiver
Workshop</c:v>
                </c:pt>
                <c:pt idx="3">
                  <c:v>All Workshops</c:v>
                </c:pt>
              </c:strCache>
            </c:strRef>
          </c:cat>
          <c:val>
            <c:numRef>
              <c:f>Sheet1!$C$2:$C$5</c:f>
              <c:numCache>
                <c:formatCode>General</c:formatCode>
                <c:ptCount val="4"/>
                <c:pt idx="0">
                  <c:v>0</c:v>
                </c:pt>
                <c:pt idx="1">
                  <c:v>10</c:v>
                </c:pt>
                <c:pt idx="2">
                  <c:v>2</c:v>
                </c:pt>
                <c:pt idx="3">
                  <c:v>12</c:v>
                </c:pt>
              </c:numCache>
            </c:numRef>
          </c:val>
          <c:extLst>
            <c:ext xmlns:c16="http://schemas.microsoft.com/office/drawing/2014/chart" uri="{C3380CC4-5D6E-409C-BE32-E72D297353CC}">
              <c16:uniqueId val="{00000001-9342-6147-86EF-FAC1519ED150}"/>
            </c:ext>
          </c:extLst>
        </c:ser>
        <c:ser>
          <c:idx val="2"/>
          <c:order val="2"/>
          <c:tx>
            <c:strRef>
              <c:f>Sheet1!$D$1</c:f>
              <c:strCache>
                <c:ptCount val="1"/>
                <c:pt idx="0">
                  <c:v>Filipino</c:v>
                </c:pt>
              </c:strCache>
            </c:strRef>
          </c:tx>
          <c:spPr>
            <a:solidFill>
              <a:schemeClr val="accent3"/>
            </a:solidFill>
            <a:ln>
              <a:noFill/>
            </a:ln>
            <a:effectLst/>
          </c:spPr>
          <c:invertIfNegative val="0"/>
          <c:dLbls>
            <c:delete val="1"/>
          </c:dLbls>
          <c:cat>
            <c:strRef>
              <c:f>Sheet1!$A$2:$A$5</c:f>
              <c:strCache>
                <c:ptCount val="4"/>
                <c:pt idx="0">
                  <c:v>TAY Workshop</c:v>
                </c:pt>
                <c:pt idx="1">
                  <c:v>Youth Forum</c:v>
                </c:pt>
                <c:pt idx="2">
                  <c:v>Parent/Caregiver
Workshop</c:v>
                </c:pt>
                <c:pt idx="3">
                  <c:v>All Workshops</c:v>
                </c:pt>
              </c:strCache>
            </c:strRef>
          </c:cat>
          <c:val>
            <c:numRef>
              <c:f>Sheet1!$D$2:$D$5</c:f>
              <c:numCache>
                <c:formatCode>General</c:formatCode>
                <c:ptCount val="4"/>
                <c:pt idx="0">
                  <c:v>0</c:v>
                </c:pt>
                <c:pt idx="1">
                  <c:v>0</c:v>
                </c:pt>
                <c:pt idx="2">
                  <c:v>1</c:v>
                </c:pt>
                <c:pt idx="3">
                  <c:v>1</c:v>
                </c:pt>
              </c:numCache>
            </c:numRef>
          </c:val>
          <c:extLst>
            <c:ext xmlns:c16="http://schemas.microsoft.com/office/drawing/2014/chart" uri="{C3380CC4-5D6E-409C-BE32-E72D297353CC}">
              <c16:uniqueId val="{00000002-9342-6147-86EF-FAC1519ED150}"/>
            </c:ext>
          </c:extLst>
        </c:ser>
        <c:ser>
          <c:idx val="3"/>
          <c:order val="3"/>
          <c:tx>
            <c:strRef>
              <c:f>Sheet1!$E$1</c:f>
              <c:strCache>
                <c:ptCount val="1"/>
                <c:pt idx="0">
                  <c:v>Latino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TAY Workshop</c:v>
                </c:pt>
                <c:pt idx="1">
                  <c:v>Youth Forum</c:v>
                </c:pt>
                <c:pt idx="2">
                  <c:v>Parent/Caregiver
Workshop</c:v>
                </c:pt>
                <c:pt idx="3">
                  <c:v>All Workshops</c:v>
                </c:pt>
              </c:strCache>
            </c:strRef>
          </c:cat>
          <c:val>
            <c:numRef>
              <c:f>Sheet1!$E$2:$E$5</c:f>
              <c:numCache>
                <c:formatCode>General</c:formatCode>
                <c:ptCount val="4"/>
                <c:pt idx="0">
                  <c:v>6</c:v>
                </c:pt>
                <c:pt idx="1">
                  <c:v>6</c:v>
                </c:pt>
                <c:pt idx="2">
                  <c:v>15</c:v>
                </c:pt>
                <c:pt idx="3">
                  <c:v>27</c:v>
                </c:pt>
              </c:numCache>
            </c:numRef>
          </c:val>
          <c:extLst>
            <c:ext xmlns:c16="http://schemas.microsoft.com/office/drawing/2014/chart" uri="{C3380CC4-5D6E-409C-BE32-E72D297353CC}">
              <c16:uniqueId val="{00000003-9342-6147-86EF-FAC1519ED150}"/>
            </c:ext>
          </c:extLst>
        </c:ser>
        <c:ser>
          <c:idx val="4"/>
          <c:order val="4"/>
          <c:tx>
            <c:strRef>
              <c:f>Sheet1!$F$1</c:f>
              <c:strCache>
                <c:ptCount val="1"/>
                <c:pt idx="0">
                  <c:v>Black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TAY Workshop</c:v>
                </c:pt>
                <c:pt idx="1">
                  <c:v>Youth Forum</c:v>
                </c:pt>
                <c:pt idx="2">
                  <c:v>Parent/Caregiver
Workshop</c:v>
                </c:pt>
                <c:pt idx="3">
                  <c:v>All Workshops</c:v>
                </c:pt>
              </c:strCache>
            </c:strRef>
          </c:cat>
          <c:val>
            <c:numRef>
              <c:f>Sheet1!$F$2:$F$5</c:f>
              <c:numCache>
                <c:formatCode>General</c:formatCode>
                <c:ptCount val="4"/>
                <c:pt idx="0">
                  <c:v>5</c:v>
                </c:pt>
                <c:pt idx="1">
                  <c:v>11</c:v>
                </c:pt>
                <c:pt idx="2">
                  <c:v>4</c:v>
                </c:pt>
                <c:pt idx="3">
                  <c:v>20</c:v>
                </c:pt>
              </c:numCache>
            </c:numRef>
          </c:val>
          <c:extLst>
            <c:ext xmlns:c16="http://schemas.microsoft.com/office/drawing/2014/chart" uri="{C3380CC4-5D6E-409C-BE32-E72D297353CC}">
              <c16:uniqueId val="{00000004-9342-6147-86EF-FAC1519ED150}"/>
            </c:ext>
          </c:extLst>
        </c:ser>
        <c:dLbls>
          <c:dLblPos val="ctr"/>
          <c:showLegendKey val="0"/>
          <c:showVal val="1"/>
          <c:showCatName val="0"/>
          <c:showSerName val="0"/>
          <c:showPercent val="0"/>
          <c:showBubbleSize val="0"/>
        </c:dLbls>
        <c:gapWidth val="150"/>
        <c:overlap val="100"/>
        <c:axId val="964833183"/>
        <c:axId val="977800479"/>
      </c:barChart>
      <c:catAx>
        <c:axId val="964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7800479"/>
        <c:crosses val="autoZero"/>
        <c:auto val="1"/>
        <c:lblAlgn val="ctr"/>
        <c:lblOffset val="100"/>
        <c:noMultiLvlLbl val="0"/>
      </c:catAx>
      <c:valAx>
        <c:axId val="97780047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4833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611C6-14A9-9F4E-9CA8-1F7F859B20E9}" type="datetimeFigureOut">
              <a:rPr lang="en-US" smtClean="0"/>
              <a:t>4/21/21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CC95-943B-DF40-9577-769995E206CB}" type="slidenum">
              <a:rPr lang="en-US" smtClean="0"/>
              <a:t>‹#›</a:t>
            </a:fld>
            <a:endParaRPr lang="en-US" dirty="0"/>
          </a:p>
        </p:txBody>
      </p:sp>
    </p:spTree>
    <p:extLst>
      <p:ext uri="{BB962C8B-B14F-4D97-AF65-F5344CB8AC3E}">
        <p14:creationId xmlns:p14="http://schemas.microsoft.com/office/powerpoint/2010/main" val="156636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8CA6D9-6038-F847-AD7A-8B4A3DEB30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574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young people feel like their teachers are overwhelmed and less engaged since they transitioned to virtual learning and spoke of a negative feedback loop in which the absence of having a teacher or mentor to hold them accountable fuels their lack of motivation.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0404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77"/>
                <a:ea typeface="Century Gothic" panose="020B0502020202020204" pitchFamily="34" charset="0"/>
                <a:cs typeface="Tahoma" panose="020B0604030504040204" pitchFamily="34" charset="0"/>
              </a:rPr>
              <a:t>Youth are interested in job training and leadership opportunities that build their resumes, such as internships, research and community service opportunities</a:t>
            </a:r>
            <a:endParaRPr lang="en-US" sz="1800" dirty="0">
              <a:solidFill>
                <a:srgbClr val="40404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They particularly value opportunities based in Oakland with short travel times from their home. Job security and being able to earn a living wage are important factors that young people think about when assessing opportunities and programs.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Financial responsibilities can be barriers to program participation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11</a:t>
            </a:fld>
            <a:endParaRPr lang="en-US" dirty="0"/>
          </a:p>
        </p:txBody>
      </p:sp>
    </p:spTree>
    <p:extLst>
      <p:ext uri="{BB962C8B-B14F-4D97-AF65-F5344CB8AC3E}">
        <p14:creationId xmlns:p14="http://schemas.microsoft.com/office/powerpoint/2010/main" val="9456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Gill Sans MT" panose="020B0502020104020203" pitchFamily="34" charset="77"/>
                <a:ea typeface="Century Gothic" panose="020B0502020202020204" pitchFamily="34" charset="0"/>
                <a:cs typeface="Tahoma" panose="020B0604030504040204" pitchFamily="34" charset="0"/>
              </a:rPr>
              <a:t>Providers are seeing an increase in mental health challenges for both families and youth during the pandemic; Providers see an opportunity for OFCY to create a mental health strategy that focuses on the needs of both youth and families.</a:t>
            </a:r>
          </a:p>
          <a:p>
            <a:r>
              <a:rPr lang="en-US" sz="1800" dirty="0">
                <a:latin typeface="Gill Sans MT" panose="020B0502020104020203" pitchFamily="34" charset="77"/>
                <a:ea typeface="Century Gothic" panose="020B0502020202020204" pitchFamily="34" charset="0"/>
                <a:cs typeface="Tahoma" panose="020B0604030504040204" pitchFamily="34" charset="0"/>
              </a:rPr>
              <a:t>- </a:t>
            </a:r>
            <a:r>
              <a:rPr lang="en-US" sz="2100" dirty="0">
                <a:latin typeface="Gill Sans MT" panose="020B0502020104020203" pitchFamily="34" charset="77"/>
                <a:ea typeface="Century Gothic" panose="020B0502020202020204" pitchFamily="34" charset="0"/>
                <a:cs typeface="Tahoma" panose="020B0604030504040204" pitchFamily="34" charset="0"/>
              </a:rPr>
              <a:t>Group therapy, Cognitive Behavioral Therapy (CBT), somatic or holistic therapies, art, peer support and outdoor therapies  </a:t>
            </a:r>
          </a:p>
        </p:txBody>
      </p:sp>
      <p:sp>
        <p:nvSpPr>
          <p:cNvPr id="4" name="Slide Number Placeholder 3"/>
          <p:cNvSpPr>
            <a:spLocks noGrp="1"/>
          </p:cNvSpPr>
          <p:nvPr>
            <p:ph type="sldNum" sz="quarter" idx="5"/>
          </p:nvPr>
        </p:nvSpPr>
        <p:spPr/>
        <p:txBody>
          <a:bodyPr/>
          <a:lstStyle/>
          <a:p>
            <a:fld id="{6932CC95-943B-DF40-9577-769995E206CB}" type="slidenum">
              <a:rPr lang="en-US" smtClean="0"/>
              <a:t>12</a:t>
            </a:fld>
            <a:endParaRPr lang="en-US" dirty="0"/>
          </a:p>
        </p:txBody>
      </p:sp>
    </p:spTree>
    <p:extLst>
      <p:ext uri="{BB962C8B-B14F-4D97-AF65-F5344CB8AC3E}">
        <p14:creationId xmlns:p14="http://schemas.microsoft.com/office/powerpoint/2010/main" val="418572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19E19-BBF4-1142-AD25-486E07B987FD}" type="slidenum">
              <a:rPr lang="en-US" smtClean="0"/>
              <a:pPr/>
              <a:t>14</a:t>
            </a:fld>
            <a:endParaRPr lang="en-US"/>
          </a:p>
        </p:txBody>
      </p:sp>
    </p:spTree>
    <p:extLst>
      <p:ext uri="{BB962C8B-B14F-4D97-AF65-F5344CB8AC3E}">
        <p14:creationId xmlns:p14="http://schemas.microsoft.com/office/powerpoint/2010/main" val="107976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2</a:t>
            </a:fld>
            <a:endParaRPr lang="en-US" dirty="0"/>
          </a:p>
        </p:txBody>
      </p:sp>
    </p:spTree>
    <p:extLst>
      <p:ext uri="{BB962C8B-B14F-4D97-AF65-F5344CB8AC3E}">
        <p14:creationId xmlns:p14="http://schemas.microsoft.com/office/powerpoint/2010/main" val="277071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3</a:t>
            </a:fld>
            <a:endParaRPr lang="en-US" dirty="0"/>
          </a:p>
        </p:txBody>
      </p:sp>
    </p:spTree>
    <p:extLst>
      <p:ext uri="{BB962C8B-B14F-4D97-AF65-F5344CB8AC3E}">
        <p14:creationId xmlns:p14="http://schemas.microsoft.com/office/powerpoint/2010/main" val="130811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4</a:t>
            </a:fld>
            <a:endParaRPr lang="en-US" dirty="0"/>
          </a:p>
        </p:txBody>
      </p:sp>
    </p:spTree>
    <p:extLst>
      <p:ext uri="{BB962C8B-B14F-4D97-AF65-F5344CB8AC3E}">
        <p14:creationId xmlns:p14="http://schemas.microsoft.com/office/powerpoint/2010/main" val="239455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04040"/>
                </a:solidFill>
                <a:effectLst/>
                <a:latin typeface="Calibri" panose="020F0502020204030204" pitchFamily="34" charset="0"/>
                <a:ea typeface="Calibri" panose="020F0502020204030204" pitchFamily="34" charset="0"/>
              </a:rPr>
              <a:t>There was a strong emphasis on the importance of investing in families. That is, if OFCY wants to support children and youth, they need to support the entire family and engage parents and family members as partners in creating an Oakland where children, youth, and families thrive. </a:t>
            </a:r>
          </a:p>
          <a:p>
            <a:endParaRPr lang="en-US" sz="1800" dirty="0">
              <a:solidFill>
                <a:srgbClr val="404040"/>
              </a:solidFill>
              <a:effectLst/>
              <a:latin typeface="Calibri" panose="020F0502020204030204" pitchFamily="34" charset="0"/>
            </a:endParaRPr>
          </a:p>
          <a:p>
            <a:r>
              <a:rPr lang="en-US" sz="1800" dirty="0">
                <a:solidFill>
                  <a:srgbClr val="404040"/>
                </a:solidFill>
                <a:effectLst/>
                <a:latin typeface="Calibri" panose="020F0502020204030204" pitchFamily="34" charset="0"/>
              </a:rPr>
              <a:t>Of note, </a:t>
            </a:r>
            <a:r>
              <a:rPr lang="en-US" sz="1800" dirty="0">
                <a:solidFill>
                  <a:srgbClr val="404040"/>
                </a:solidFill>
                <a:effectLst/>
                <a:latin typeface="Calibri" panose="020F0502020204030204" pitchFamily="34" charset="0"/>
                <a:ea typeface="Calibri" panose="020F0502020204030204" pitchFamily="34" charset="0"/>
              </a:rPr>
              <a:t>Immigrant parents said they trust each other, along with schools and community-based organizations, to address the challenges they are facing in their families and communities. </a:t>
            </a:r>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5</a:t>
            </a:fld>
            <a:endParaRPr lang="en-US" dirty="0"/>
          </a:p>
        </p:txBody>
      </p:sp>
    </p:spTree>
    <p:extLst>
      <p:ext uri="{BB962C8B-B14F-4D97-AF65-F5344CB8AC3E}">
        <p14:creationId xmlns:p14="http://schemas.microsoft.com/office/powerpoint/2010/main" val="421642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04040"/>
                </a:solidFill>
                <a:effectLst/>
                <a:latin typeface="Calibri" panose="020F0502020204030204" pitchFamily="34" charset="0"/>
                <a:ea typeface="Calibri" panose="020F0502020204030204" pitchFamily="34" charset="0"/>
              </a:rPr>
              <a:t>Many families reported challenges with making ends meet, i.e., paying rent, losing their jobs due to the pandemic, and worrying about having enough food for their families. The parents reported that they had lost their jobs during the pandemic, experienced delays in receiving unemployment payments, and suffered financially</a:t>
            </a:r>
            <a:r>
              <a:rPr lang="en-US" sz="2800" dirty="0">
                <a:effectLst/>
              </a:rPr>
              <a:t> </a:t>
            </a:r>
          </a:p>
          <a:p>
            <a:endParaRPr lang="en-US" sz="2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Parents who were part of the essential workforce were navigating the challenges of balancing their need for childcare, income, and supporting their children with remote learning at the same time. </a:t>
            </a:r>
          </a:p>
          <a:p>
            <a:endParaRPr lang="en-US" dirty="0"/>
          </a:p>
          <a:p>
            <a:r>
              <a:rPr lang="en-US" sz="1800" dirty="0">
                <a:solidFill>
                  <a:srgbClr val="404040"/>
                </a:solidFill>
                <a:effectLst/>
                <a:latin typeface="Calibri" panose="020F0502020204030204" pitchFamily="34" charset="0"/>
                <a:ea typeface="Calibri" panose="020F0502020204030204" pitchFamily="34" charset="0"/>
              </a:rPr>
              <a:t>Some participants emphasized that Oakland benefits from a deep well of resources, programs, and benefits that are designed to help low-income families. The challenge, they explained, is that some families do not know that these resources exist or find navigating them with limited English proficiency particularly challenging. </a:t>
            </a:r>
            <a:r>
              <a:rPr lang="en-US" dirty="0">
                <a:effectLst/>
              </a:rPr>
              <a:t> </a:t>
            </a:r>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6</a:t>
            </a:fld>
            <a:endParaRPr lang="en-US" dirty="0"/>
          </a:p>
        </p:txBody>
      </p:sp>
    </p:spTree>
    <p:extLst>
      <p:ext uri="{BB962C8B-B14F-4D97-AF65-F5344CB8AC3E}">
        <p14:creationId xmlns:p14="http://schemas.microsoft.com/office/powerpoint/2010/main" val="357216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Many were concerned about increases in crime in their neighborhoods. That is, immigrant communities are concerned about their physical safety. This fear was highlighted in all breakout groups with parents; coupled with the shelter-in-place mandate and concerns about contracting COVID-19, many families were feeling socially isolated and worried for the health and safety of their family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Many attendees felt that that families, neighbors, and community members are strong and best positioned to meet this need for protection, while others looked to law enforcement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One parent highlighted natural community building, information and resource sharing, and care for each other as a particular strength in Oakland and noted that the city should continue to create opportunities for neighbors to build relationships with each other and to advocate for the resources that families need. Some participants also suggested that police, better police response times, and/or neighborhood patrols would make them feel safer.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7</a:t>
            </a:fld>
            <a:endParaRPr lang="en-US" dirty="0"/>
          </a:p>
        </p:txBody>
      </p:sp>
    </p:spTree>
    <p:extLst>
      <p:ext uri="{BB962C8B-B14F-4D97-AF65-F5344CB8AC3E}">
        <p14:creationId xmlns:p14="http://schemas.microsoft.com/office/powerpoint/2010/main" val="383887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77"/>
                <a:ea typeface="Century Gothic" panose="020B0502020202020204" pitchFamily="34" charset="0"/>
                <a:cs typeface="Tahoma" panose="020B0604030504040204" pitchFamily="34" charset="0"/>
              </a:rPr>
              <a:t>Families look for a high-quality education, caring teachers, schools that are free from racism, discrimination, and violence, and pathways into higher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Immigrant parents, some noted, need help navigating the American educational system, including how to communicate with teachers, advocate for their children, and assess school quality. Many parents believe that they have a key responsibility to learn about how the system works here, to hold high expectations for their children, and to instill the value of education in their families. </a:t>
            </a:r>
            <a:r>
              <a:rPr lang="en-US" sz="18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Some participants suggested that parent-education workshops, family resource centers, and family navigators can support families to help them learn these skills</a:t>
            </a: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Latino parents in particular expressed disappointment with the quality of education available through OUSD. They felt that many schools did not offer a rigorous, college-bound education to their children and that parents were often pushed to enroll them low-quality schools in their neighborhoods by the district.  Several had sought out charter schools as an alternative.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Some parents also felt that college was not for everyone and that it really depended on the unique strengths and interests of their children. They emphasized that it is important for their children to have access to education and training programs that prepare them for a living-wage job as opposed to an entry-level job in retail or at Amazon.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8</a:t>
            </a:fld>
            <a:endParaRPr lang="en-US" dirty="0"/>
          </a:p>
        </p:txBody>
      </p:sp>
    </p:spTree>
    <p:extLst>
      <p:ext uri="{BB962C8B-B14F-4D97-AF65-F5344CB8AC3E}">
        <p14:creationId xmlns:p14="http://schemas.microsoft.com/office/powerpoint/2010/main" val="197305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Youth emphasized how important it is to have places outside their homes where they can connect with friends and trusted</a:t>
            </a:r>
          </a:p>
          <a:p>
            <a:endPar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Several attendees feel that their schools could do a better job of communicating about and connecting them to opportunities that Oakland community-based organizations provide. Youth emphasized the need to provide upstream supports before a young person becomes involved with the juvenile justice system. </a:t>
            </a:r>
          </a:p>
          <a:p>
            <a:endParaRPr lang="en-US" sz="1800" dirty="0">
              <a:solidFill>
                <a:srgbClr val="404040"/>
              </a:solidFill>
              <a:effectLst/>
              <a:latin typeface="Calibri" panose="020F0502020204030204" pitchFamily="34" charset="0"/>
              <a:cs typeface="Calibri" panose="020F0502020204030204" pitchFamily="34" charset="0"/>
            </a:endParaRPr>
          </a:p>
          <a:p>
            <a:pPr>
              <a:lnSpc>
                <a:spcPct val="100000"/>
              </a:lnSpc>
            </a:pPr>
            <a:r>
              <a:rPr lang="en-US" sz="1200" dirty="0"/>
              <a:t>Youth said the city and schools need to do more to raise awareness about opportunities available to youth as well as reduce barriers to participating in programs (i.e. stipends, BART/bus fare, place-based programming and programming that occurs before it gets dark outside). </a:t>
            </a:r>
          </a:p>
          <a:p>
            <a:pPr>
              <a:lnSpc>
                <a:spcPct val="100000"/>
              </a:lnSpc>
            </a:pPr>
            <a:endParaRPr lang="en-US" sz="1200" dirty="0"/>
          </a:p>
          <a:p>
            <a:pPr>
              <a:lnSpc>
                <a:spcPct val="100000"/>
              </a:lnSpc>
            </a:pPr>
            <a:r>
              <a:rPr lang="en-US" sz="1200" dirty="0"/>
              <a:t>Youth reported that they seldomly feel safe outside – gun violence and fear of being the victim of a crime were the most common reasons youth highlighted; young women feel particularly unsafe at BART and public transit stops</a:t>
            </a:r>
            <a:endParaRPr lang="en-US" dirty="0"/>
          </a:p>
        </p:txBody>
      </p:sp>
      <p:sp>
        <p:nvSpPr>
          <p:cNvPr id="4" name="Slide Number Placeholder 3"/>
          <p:cNvSpPr>
            <a:spLocks noGrp="1"/>
          </p:cNvSpPr>
          <p:nvPr>
            <p:ph type="sldNum" sz="quarter" idx="5"/>
          </p:nvPr>
        </p:nvSpPr>
        <p:spPr/>
        <p:txBody>
          <a:bodyPr/>
          <a:lstStyle/>
          <a:p>
            <a:fld id="{6932CC95-943B-DF40-9577-769995E206CB}" type="slidenum">
              <a:rPr lang="en-US" smtClean="0"/>
              <a:t>10</a:t>
            </a:fld>
            <a:endParaRPr lang="en-US" dirty="0"/>
          </a:p>
        </p:txBody>
      </p:sp>
    </p:spTree>
    <p:extLst>
      <p:ext uri="{BB962C8B-B14F-4D97-AF65-F5344CB8AC3E}">
        <p14:creationId xmlns:p14="http://schemas.microsoft.com/office/powerpoint/2010/main" val="338663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8" name="Title 7"/>
          <p:cNvSpPr>
            <a:spLocks noGrp="1"/>
          </p:cNvSpPr>
          <p:nvPr>
            <p:ph type="ctrTitle"/>
          </p:nvPr>
        </p:nvSpPr>
        <p:spPr>
          <a:xfrm>
            <a:off x="3149600" y="4038600"/>
            <a:ext cx="8636000" cy="1828800"/>
          </a:xfrm>
        </p:spPr>
        <p:txBody>
          <a:bodyPr vert="horz" anchor="b">
            <a:normAutofit/>
          </a:bodyPr>
          <a:lstStyle>
            <a:lvl1pPr>
              <a:defRPr sz="3600" cap="all" baseline="0"/>
            </a:lvl1pPr>
          </a:lstStyle>
          <a:p>
            <a:r>
              <a:rPr kumimoji="0"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1600">
                <a:solidFill>
                  <a:srgbClr val="FFFFFF"/>
                </a:solidFill>
              </a:defRPr>
            </a:lvl1pPr>
          </a:lstStyle>
          <a:p>
            <a:fld id="{387DA0E6-1980-CC4A-B2DD-0785477A4928}" type="datetime1">
              <a:rPr lang="en-US" smtClean="0">
                <a:latin typeface="Tw Cen MT"/>
              </a:rPr>
              <a:pPr/>
              <a:t>4/21/21</a:t>
            </a:fld>
            <a:endParaRPr lang="en-US" dirty="0">
              <a:latin typeface="Tw Cen MT"/>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r>
              <a:rPr lang="en-US" dirty="0">
                <a:solidFill>
                  <a:srgbClr val="FFFFFF"/>
                </a:solidFill>
                <a:latin typeface="Tw Cen MT"/>
              </a:rPr>
              <a:t>Prepared by Bright Research Group</a:t>
            </a: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754ED01-E2A0-4C1E-8E21-014B99041579}" type="slidenum">
              <a:rPr lang="en-US" smtClean="0">
                <a:solidFill>
                  <a:srgbClr val="FFFFFF"/>
                </a:solidFill>
                <a:latin typeface="Tw Cen MT"/>
              </a:rPr>
              <a:pPr/>
              <a:t>‹#›</a:t>
            </a:fld>
            <a:endParaRPr lang="en-US" dirty="0">
              <a:solidFill>
                <a:srgbClr val="FFFFFF"/>
              </a:solidFill>
              <a:latin typeface="Tw Cen MT"/>
            </a:endParaRPr>
          </a:p>
        </p:txBody>
      </p:sp>
    </p:spTree>
    <p:extLst>
      <p:ext uri="{BB962C8B-B14F-4D97-AF65-F5344CB8AC3E}">
        <p14:creationId xmlns:p14="http://schemas.microsoft.com/office/powerpoint/2010/main" val="2405320184"/>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1A428A-0D64-9740-B0B3-15E6E6A05FE1}" type="datetime1">
              <a:rPr lang="en-US" smtClean="0">
                <a:solidFill>
                  <a:srgbClr val="008283"/>
                </a:solidFill>
                <a:latin typeface="Tw Cen MT"/>
              </a:rPr>
              <a:pPr/>
              <a:t>4/21/21</a:t>
            </a:fld>
            <a:endParaRPr lang="en-US" dirty="0">
              <a:solidFill>
                <a:srgbClr val="008283"/>
              </a:solidFill>
              <a:latin typeface="Tw Cen MT"/>
            </a:endParaRPr>
          </a:p>
        </p:txBody>
      </p:sp>
      <p:sp>
        <p:nvSpPr>
          <p:cNvPr id="5" name="Footer Placeholder 4"/>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6" name="Slide Number Placeholder 5"/>
          <p:cNvSpPr>
            <a:spLocks noGrp="1"/>
          </p:cNvSpPr>
          <p:nvPr>
            <p:ph type="sldNum" sz="quarter" idx="12"/>
          </p:nvPr>
        </p:nvSpPr>
        <p:spPr/>
        <p:txBody>
          <a:bodyPr/>
          <a:lstStyle/>
          <a:p>
            <a:fld id="{076629CB-7937-4506-A327-ACF88B95BB03}"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7060933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66017173-2DA6-D745-9211-63B936EBF3C8}" type="datetime1">
              <a:rPr lang="en-US" smtClean="0">
                <a:solidFill>
                  <a:srgbClr val="008283"/>
                </a:solidFill>
                <a:latin typeface="Tw Cen MT"/>
              </a:rPr>
              <a:pPr/>
              <a:t>4/21/21</a:t>
            </a:fld>
            <a:endParaRPr lang="en-US" dirty="0">
              <a:solidFill>
                <a:srgbClr val="008283"/>
              </a:solidFill>
              <a:latin typeface="Tw Cen MT"/>
            </a:endParaRPr>
          </a:p>
        </p:txBody>
      </p:sp>
      <p:sp>
        <p:nvSpPr>
          <p:cNvPr id="5" name="Footer Placeholder 4"/>
          <p:cNvSpPr>
            <a:spLocks noGrp="1"/>
          </p:cNvSpPr>
          <p:nvPr>
            <p:ph type="ftr" sz="quarter" idx="11"/>
          </p:nvPr>
        </p:nvSpPr>
        <p:spPr>
          <a:xfrm>
            <a:off x="609602" y="6248208"/>
            <a:ext cx="7431311" cy="365125"/>
          </a:xfrm>
        </p:spPr>
        <p:txBody>
          <a:bodyPr/>
          <a:lstStyle/>
          <a:p>
            <a:r>
              <a:rPr lang="en-US" dirty="0">
                <a:solidFill>
                  <a:srgbClr val="008283"/>
                </a:solidFill>
                <a:latin typeface="Tw Cen MT"/>
              </a:rPr>
              <a:t>Prepared by Bright Research Group</a:t>
            </a: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Tw Cen MT"/>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Tw Cen MT"/>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Tw Cen MT"/>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076629CB-7937-4506-A327-ACF88B95BB03}"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318068383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lvl1pPr>
              <a:defRPr sz="3200" cap="all"/>
            </a:lvl1pPr>
          </a:lstStyle>
          <a:p>
            <a:r>
              <a:rPr kumimoji="0" lang="en-US" dirty="0"/>
              <a:t>Click to edit Master title style</a:t>
            </a:r>
          </a:p>
        </p:txBody>
      </p:sp>
      <p:sp>
        <p:nvSpPr>
          <p:cNvPr id="4" name="Date Placeholder 3"/>
          <p:cNvSpPr>
            <a:spLocks noGrp="1"/>
          </p:cNvSpPr>
          <p:nvPr>
            <p:ph type="dt" sz="half" idx="10"/>
          </p:nvPr>
        </p:nvSpPr>
        <p:spPr/>
        <p:txBody>
          <a:bodyPr/>
          <a:lstStyle/>
          <a:p>
            <a:fld id="{24BAA1FF-14F5-254D-89D2-98705B0387D3}" type="datetime1">
              <a:rPr lang="en-US" smtClean="0">
                <a:solidFill>
                  <a:srgbClr val="008283"/>
                </a:solidFill>
                <a:latin typeface="Tw Cen MT"/>
              </a:rPr>
              <a:pPr/>
              <a:t>4/21/21</a:t>
            </a:fld>
            <a:endParaRPr lang="en-US" dirty="0">
              <a:solidFill>
                <a:srgbClr val="008283"/>
              </a:solidFill>
              <a:latin typeface="Tw Cen MT"/>
            </a:endParaRPr>
          </a:p>
        </p:txBody>
      </p:sp>
      <p:sp>
        <p:nvSpPr>
          <p:cNvPr id="5" name="Footer Placeholder 4"/>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76629CB-7937-4506-A327-ACF88B95BB03}" type="slidenum">
              <a:rPr lang="en-US" smtClean="0">
                <a:latin typeface="Tw Cen MT"/>
              </a:rPr>
              <a:pPr/>
              <a:t>‹#›</a:t>
            </a:fld>
            <a:endParaRPr lang="en-US" dirty="0">
              <a:latin typeface="Tw Cen MT"/>
            </a:endParaRPr>
          </a:p>
        </p:txBody>
      </p:sp>
      <p:sp>
        <p:nvSpPr>
          <p:cNvPr id="8" name="Content Placeholder 7"/>
          <p:cNvSpPr>
            <a:spLocks noGrp="1"/>
          </p:cNvSpPr>
          <p:nvPr>
            <p:ph sz="quarter" idx="1"/>
          </p:nvPr>
        </p:nvSpPr>
        <p:spPr>
          <a:xfrm>
            <a:off x="816864" y="1765300"/>
            <a:ext cx="10871200" cy="43307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15789050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5BD4637-FE5E-924A-8DB4-8FC6A1AB11C8}" type="datetime1">
              <a:rPr lang="en-US" smtClean="0">
                <a:solidFill>
                  <a:srgbClr val="008283"/>
                </a:solidFill>
                <a:latin typeface="Tw Cen MT"/>
              </a:rPr>
              <a:pPr/>
              <a:t>4/21/21</a:t>
            </a:fld>
            <a:endParaRPr lang="en-US" dirty="0">
              <a:solidFill>
                <a:srgbClr val="008283"/>
              </a:solidFill>
              <a:latin typeface="Tw Cen MT"/>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76629CB-7937-4506-A327-ACF88B95BB03}"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p:txBody>
          <a:bodyPr/>
          <a:lstStyle/>
          <a:p>
            <a:r>
              <a:rPr lang="en-US" dirty="0">
                <a:solidFill>
                  <a:srgbClr val="008283"/>
                </a:solidFill>
                <a:latin typeface="Tw Cen MT"/>
              </a:rPr>
              <a:t>Prepared by Bright Research Group</a:t>
            </a:r>
          </a:p>
        </p:txBody>
      </p:sp>
    </p:spTree>
    <p:extLst>
      <p:ext uri="{BB962C8B-B14F-4D97-AF65-F5344CB8AC3E}">
        <p14:creationId xmlns:p14="http://schemas.microsoft.com/office/powerpoint/2010/main" val="278918743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778000"/>
            <a:ext cx="5181600" cy="4383567"/>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777999"/>
            <a:ext cx="5181600" cy="4383568"/>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B394073B-3C66-814F-BEBE-88BB2D3DF72D}" type="datetime1">
              <a:rPr lang="en-US" smtClean="0">
                <a:solidFill>
                  <a:srgbClr val="008283"/>
                </a:solidFill>
                <a:latin typeface="Tw Cen MT"/>
              </a:rPr>
              <a:pPr/>
              <a:t>4/21/21</a:t>
            </a:fld>
            <a:endParaRPr lang="en-US" dirty="0">
              <a:solidFill>
                <a:srgbClr val="008283"/>
              </a:solidFill>
              <a:latin typeface="Tw Cen MT"/>
            </a:endParaRPr>
          </a:p>
        </p:txBody>
      </p:sp>
      <p:sp>
        <p:nvSpPr>
          <p:cNvPr id="10" name="Slide Number Placeholder 9"/>
          <p:cNvSpPr>
            <a:spLocks noGrp="1"/>
          </p:cNvSpPr>
          <p:nvPr>
            <p:ph type="sldNum" sz="quarter" idx="16"/>
          </p:nvPr>
        </p:nvSpPr>
        <p:spPr/>
        <p:txBody>
          <a:bodyPr rtlCol="0"/>
          <a:lstStyle/>
          <a:p>
            <a:fld id="{076629CB-7937-4506-A327-ACF88B95BB03}" type="slidenum">
              <a:rPr lang="en-US" smtClean="0">
                <a:latin typeface="Tw Cen MT"/>
              </a:rPr>
              <a:pPr/>
              <a:t>‹#›</a:t>
            </a:fld>
            <a:endParaRPr lang="en-US" dirty="0">
              <a:latin typeface="Tw Cen MT"/>
            </a:endParaRPr>
          </a:p>
        </p:txBody>
      </p:sp>
      <p:sp>
        <p:nvSpPr>
          <p:cNvPr id="12" name="Footer Placeholder 11"/>
          <p:cNvSpPr>
            <a:spLocks noGrp="1"/>
          </p:cNvSpPr>
          <p:nvPr>
            <p:ph type="ftr" sz="quarter" idx="17"/>
          </p:nvPr>
        </p:nvSpPr>
        <p:spPr/>
        <p:txBody>
          <a:bodyPr rtlCol="0"/>
          <a:lstStyle/>
          <a:p>
            <a:r>
              <a:rPr lang="en-US" dirty="0">
                <a:solidFill>
                  <a:srgbClr val="008283"/>
                </a:solidFill>
                <a:latin typeface="Tw Cen MT"/>
              </a:rPr>
              <a:t>Prepared by Bright Research Group</a:t>
            </a:r>
          </a:p>
        </p:txBody>
      </p:sp>
    </p:spTree>
    <p:extLst>
      <p:ext uri="{BB962C8B-B14F-4D97-AF65-F5344CB8AC3E}">
        <p14:creationId xmlns:p14="http://schemas.microsoft.com/office/powerpoint/2010/main" val="17515267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A404066-AA94-4F47-AB2E-FE7B7D63CE01}" type="datetime1">
              <a:rPr lang="en-US" smtClean="0">
                <a:solidFill>
                  <a:srgbClr val="008283"/>
                </a:solidFill>
                <a:latin typeface="Tw Cen MT"/>
              </a:rPr>
              <a:pPr/>
              <a:t>4/21/21</a:t>
            </a:fld>
            <a:endParaRPr lang="en-US" dirty="0">
              <a:solidFill>
                <a:srgbClr val="008283"/>
              </a:solidFill>
              <a:latin typeface="Tw Cen MT"/>
            </a:endParaRPr>
          </a:p>
        </p:txBody>
      </p:sp>
      <p:sp>
        <p:nvSpPr>
          <p:cNvPr id="12" name="Slide Number Placeholder 11"/>
          <p:cNvSpPr>
            <a:spLocks noGrp="1"/>
          </p:cNvSpPr>
          <p:nvPr>
            <p:ph type="sldNum" sz="quarter" idx="16"/>
          </p:nvPr>
        </p:nvSpPr>
        <p:spPr/>
        <p:txBody>
          <a:bodyPr rtlCol="0"/>
          <a:lstStyle/>
          <a:p>
            <a:fld id="{076629CB-7937-4506-A327-ACF88B95BB03}" type="slidenum">
              <a:rPr lang="en-US" smtClean="0">
                <a:latin typeface="Tw Cen MT"/>
              </a:rPr>
              <a:pPr/>
              <a:t>‹#›</a:t>
            </a:fld>
            <a:endParaRPr lang="en-US" dirty="0">
              <a:latin typeface="Tw Cen MT"/>
            </a:endParaRPr>
          </a:p>
        </p:txBody>
      </p:sp>
      <p:sp>
        <p:nvSpPr>
          <p:cNvPr id="14" name="Footer Placeholder 13"/>
          <p:cNvSpPr>
            <a:spLocks noGrp="1"/>
          </p:cNvSpPr>
          <p:nvPr>
            <p:ph type="ftr" sz="quarter" idx="17"/>
          </p:nvPr>
        </p:nvSpPr>
        <p:spPr/>
        <p:txBody>
          <a:bodyPr rtlCol="0"/>
          <a:lstStyle/>
          <a:p>
            <a:r>
              <a:rPr lang="en-US" dirty="0">
                <a:solidFill>
                  <a:srgbClr val="008283"/>
                </a:solidFill>
                <a:latin typeface="Tw Cen MT"/>
              </a:rPr>
              <a:t>Prepared by Bright Research Group</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7904528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EF8613B-FA5E-0844-8B20-2C69D9B4D1A8}" type="datetime1">
              <a:rPr lang="en-US" smtClean="0">
                <a:solidFill>
                  <a:srgbClr val="008283"/>
                </a:solidFill>
                <a:latin typeface="Tw Cen MT"/>
              </a:rPr>
              <a:pPr/>
              <a:t>4/21/21</a:t>
            </a:fld>
            <a:endParaRPr lang="en-US" dirty="0">
              <a:solidFill>
                <a:srgbClr val="008283"/>
              </a:solidFill>
              <a:latin typeface="Tw Cen MT"/>
            </a:endParaRPr>
          </a:p>
        </p:txBody>
      </p:sp>
      <p:sp>
        <p:nvSpPr>
          <p:cNvPr id="4" name="Footer Placeholder 3"/>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76629CB-7937-4506-A327-ACF88B95BB03}"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202718779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FA47F-F7A1-4741-B79E-0C33FA51E510}" type="datetime1">
              <a:rPr lang="en-US" smtClean="0">
                <a:solidFill>
                  <a:srgbClr val="008283"/>
                </a:solidFill>
                <a:latin typeface="Tw Cen MT"/>
              </a:rPr>
              <a:pPr/>
              <a:t>4/21/21</a:t>
            </a:fld>
            <a:endParaRPr lang="en-US" dirty="0">
              <a:solidFill>
                <a:srgbClr val="008283"/>
              </a:solidFill>
              <a:latin typeface="Tw Cen MT"/>
            </a:endParaRPr>
          </a:p>
        </p:txBody>
      </p:sp>
      <p:sp>
        <p:nvSpPr>
          <p:cNvPr id="3" name="Footer Placeholder 2"/>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76629CB-7937-4506-A327-ACF88B95BB03}" type="slidenum">
              <a:rPr lang="en-US" smtClean="0">
                <a:solidFill>
                  <a:srgbClr val="008283"/>
                </a:solidFill>
                <a:latin typeface="Tw Cen MT"/>
              </a:rPr>
              <a:pPr/>
              <a:t>‹#›</a:t>
            </a:fld>
            <a:endParaRPr lang="en-US" dirty="0">
              <a:solidFill>
                <a:srgbClr val="008283"/>
              </a:solidFill>
              <a:latin typeface="Tw Cen MT"/>
            </a:endParaRPr>
          </a:p>
        </p:txBody>
      </p:sp>
    </p:spTree>
    <p:extLst>
      <p:ext uri="{BB962C8B-B14F-4D97-AF65-F5344CB8AC3E}">
        <p14:creationId xmlns:p14="http://schemas.microsoft.com/office/powerpoint/2010/main" val="195379849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182C347-D3C5-9B44-9BD1-C1FD2902B22C}" type="datetime1">
              <a:rPr lang="en-US" smtClean="0">
                <a:solidFill>
                  <a:srgbClr val="008283"/>
                </a:solidFill>
                <a:latin typeface="Tw Cen MT"/>
              </a:rPr>
              <a:pPr/>
              <a:t>4/21/21</a:t>
            </a:fld>
            <a:endParaRPr lang="en-US" dirty="0">
              <a:solidFill>
                <a:srgbClr val="008283"/>
              </a:solidFill>
              <a:latin typeface="Tw Cen MT"/>
            </a:endParaRPr>
          </a:p>
        </p:txBody>
      </p:sp>
      <p:sp>
        <p:nvSpPr>
          <p:cNvPr id="6" name="Footer Placeholder 5"/>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latin typeface="Tw Cen MT"/>
              </a:rPr>
              <a:pPr/>
              <a:t>‹#›</a:t>
            </a:fld>
            <a:endParaRPr lang="en-US" dirty="0">
              <a:latin typeface="Tw Cen MT"/>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6855606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12" name="Date Placeholder 11"/>
          <p:cNvSpPr>
            <a:spLocks noGrp="1"/>
          </p:cNvSpPr>
          <p:nvPr>
            <p:ph type="dt" sz="half" idx="10"/>
          </p:nvPr>
        </p:nvSpPr>
        <p:spPr>
          <a:xfrm>
            <a:off x="8331200" y="6248401"/>
            <a:ext cx="3556000" cy="365125"/>
          </a:xfrm>
        </p:spPr>
        <p:txBody>
          <a:bodyPr rtlCol="0"/>
          <a:lstStyle/>
          <a:p>
            <a:fld id="{1FB468FC-CBAC-1948-AD6E-2D707A5DC2AD}" type="datetime1">
              <a:rPr lang="en-US" smtClean="0">
                <a:solidFill>
                  <a:srgbClr val="008283"/>
                </a:solidFill>
                <a:latin typeface="Tw Cen MT"/>
              </a:rPr>
              <a:pPr/>
              <a:t>4/21/21</a:t>
            </a:fld>
            <a:endParaRPr lang="en-US" dirty="0">
              <a:solidFill>
                <a:srgbClr val="008283"/>
              </a:solidFill>
              <a:latin typeface="Tw Cen MT"/>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76629CB-7937-4506-A327-ACF88B95BB03}"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a:xfrm>
            <a:off x="2133600" y="6248207"/>
            <a:ext cx="6096000" cy="365125"/>
          </a:xfrm>
        </p:spPr>
        <p:txBody>
          <a:bodyPr rtlCol="0"/>
          <a:lstStyle/>
          <a:p>
            <a:r>
              <a:rPr lang="en-US" dirty="0">
                <a:solidFill>
                  <a:srgbClr val="008283"/>
                </a:solidFill>
                <a:latin typeface="Tw Cen MT"/>
              </a:rPr>
              <a:t>Prepared by Bright Research Group</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Drag picture to placeholder or click icon to add</a:t>
            </a:r>
          </a:p>
        </p:txBody>
      </p:sp>
    </p:spTree>
    <p:extLst>
      <p:ext uri="{BB962C8B-B14F-4D97-AF65-F5344CB8AC3E}">
        <p14:creationId xmlns:p14="http://schemas.microsoft.com/office/powerpoint/2010/main" val="408108248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77333" y="1778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752600"/>
            <a:ext cx="10871200" cy="4373880"/>
          </a:xfrm>
          <a:prstGeom prst="rect">
            <a:avLst/>
          </a:prstGeom>
        </p:spPr>
        <p:txBody>
          <a:bodyPr vert="horz">
            <a:normAutofit/>
          </a:bodyPr>
          <a:lstStyle/>
          <a:p>
            <a:pPr lvl="0" eaLnBrk="1" latinLnBrk="0" hangingPunct="1"/>
            <a:r>
              <a:rPr kumimoji="0" lang="en-US" dirty="0"/>
              <a:t>Click to edit Master text styles</a:t>
            </a:r>
            <a:br>
              <a:rPr kumimoji="0" lang="en-US" dirty="0"/>
            </a:br>
            <a:r>
              <a:rPr kumimoji="0" lang="en-US" dirty="0"/>
              <a:t>this is text</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6864"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F851189-7884-6C43-B073-672F7881D61D}" type="datetime1">
              <a:rPr lang="en-US" smtClean="0">
                <a:solidFill>
                  <a:srgbClr val="008283"/>
                </a:solidFill>
              </a:rPr>
              <a:pPr/>
              <a:t>4/21/21</a:t>
            </a:fld>
            <a:endParaRPr lang="en-US" dirty="0">
              <a:solidFill>
                <a:srgbClr val="008283"/>
              </a:solidFill>
            </a:endParaRPr>
          </a:p>
        </p:txBody>
      </p:sp>
      <p:sp>
        <p:nvSpPr>
          <p:cNvPr id="3" name="Footer Placeholder 2"/>
          <p:cNvSpPr>
            <a:spLocks noGrp="1"/>
          </p:cNvSpPr>
          <p:nvPr>
            <p:ph type="ftr" sz="quarter" idx="3"/>
          </p:nvPr>
        </p:nvSpPr>
        <p:spPr>
          <a:xfrm>
            <a:off x="4459954" y="6248207"/>
            <a:ext cx="7228111" cy="365125"/>
          </a:xfrm>
          <a:prstGeom prst="rect">
            <a:avLst/>
          </a:prstGeom>
        </p:spPr>
        <p:txBody>
          <a:bodyPr vert="horz" anchor="ctr"/>
          <a:lstStyle>
            <a:lvl1pPr algn="r" eaLnBrk="1" latinLnBrk="0" hangingPunct="1">
              <a:defRPr kumimoji="0" sz="1400">
                <a:solidFill>
                  <a:schemeClr val="tx2"/>
                </a:solidFill>
              </a:defRPr>
            </a:lvl1pPr>
          </a:lstStyle>
          <a:p>
            <a:r>
              <a:rPr lang="en-US" dirty="0">
                <a:solidFill>
                  <a:srgbClr val="008283"/>
                </a:solidFill>
              </a:rPr>
              <a:t>Prepared by Bright Research Group</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latin typeface="Tw Cen MT"/>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76629CB-7937-4506-A327-ACF88B95BB03}" type="slidenum">
              <a:rPr lang="en-US" smtClean="0"/>
              <a:pPr/>
              <a:t>‹#›</a:t>
            </a:fld>
            <a:endParaRPr lang="en-US" dirty="0"/>
          </a:p>
        </p:txBody>
      </p:sp>
    </p:spTree>
    <p:extLst>
      <p:ext uri="{BB962C8B-B14F-4D97-AF65-F5344CB8AC3E}">
        <p14:creationId xmlns:p14="http://schemas.microsoft.com/office/powerpoint/2010/main" val="4192814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dt="0"/>
  <p:txStyles>
    <p:titleStyle>
      <a:lvl1pPr algn="l" rtl="0" eaLnBrk="1" latinLnBrk="0" hangingPunct="1">
        <a:spcBef>
          <a:spcPct val="0"/>
        </a:spcBef>
        <a:buNone/>
        <a:defRPr kumimoji="0" sz="3200" kern="1200" cap="all">
          <a:solidFill>
            <a:schemeClr val="tx2"/>
          </a:solidFill>
          <a:latin typeface="+mj-lt"/>
          <a:ea typeface="+mj-ea"/>
          <a:cs typeface="+mj-cs"/>
        </a:defRPr>
      </a:lvl1pPr>
    </p:titleStyle>
    <p:body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vanetta@brightresearchgroup.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4492" y="2492068"/>
            <a:ext cx="4904411" cy="935729"/>
          </a:xfrm>
        </p:spPr>
        <p:txBody>
          <a:bodyPr anchor="t">
            <a:normAutofit/>
          </a:bodyPr>
          <a:lstStyle/>
          <a:p>
            <a:pPr>
              <a:lnSpc>
                <a:spcPts val="3060"/>
              </a:lnSpc>
            </a:pPr>
            <a:r>
              <a:rPr lang="en-US" sz="2900" dirty="0">
                <a:solidFill>
                  <a:srgbClr val="378783"/>
                </a:solidFill>
              </a:rPr>
              <a:t>Summary of Approach </a:t>
            </a:r>
            <a:br>
              <a:rPr lang="en-US" sz="2900" dirty="0">
                <a:solidFill>
                  <a:srgbClr val="378783"/>
                </a:solidFill>
              </a:rPr>
            </a:br>
            <a:r>
              <a:rPr lang="en-US" sz="2900" dirty="0">
                <a:solidFill>
                  <a:srgbClr val="378783"/>
                </a:solidFill>
              </a:rPr>
              <a:t>and Qualifications</a:t>
            </a:r>
          </a:p>
        </p:txBody>
      </p:sp>
      <p:sp>
        <p:nvSpPr>
          <p:cNvPr id="3" name="Subtitle 2"/>
          <p:cNvSpPr>
            <a:spLocks noGrp="1"/>
          </p:cNvSpPr>
          <p:nvPr>
            <p:ph type="subTitle" idx="1"/>
          </p:nvPr>
        </p:nvSpPr>
        <p:spPr>
          <a:xfrm>
            <a:off x="510589" y="6210740"/>
            <a:ext cx="2224828" cy="355907"/>
          </a:xfrm>
        </p:spPr>
        <p:txBody>
          <a:bodyPr anchor="t">
            <a:normAutofit fontScale="25000" lnSpcReduction="20000"/>
          </a:bodyPr>
          <a:lstStyle/>
          <a:p>
            <a:pPr algn="ctr"/>
            <a:r>
              <a:rPr lang="en-US" sz="6800" dirty="0"/>
              <a:t>April 22, 2021</a:t>
            </a:r>
          </a:p>
        </p:txBody>
      </p:sp>
      <p:sp>
        <p:nvSpPr>
          <p:cNvPr id="4" name="Footer Placeholder 3"/>
          <p:cNvSpPr>
            <a:spLocks noGrp="1"/>
          </p:cNvSpPr>
          <p:nvPr>
            <p:ph type="ftr" sz="quarter" idx="11"/>
          </p:nvPr>
        </p:nvSpPr>
        <p:spPr>
          <a:xfrm>
            <a:off x="4105090" y="6108231"/>
            <a:ext cx="6410510" cy="560927"/>
          </a:xfrm>
        </p:spPr>
        <p:txBody>
          <a:bodyPr/>
          <a:lstStyle/>
          <a:p>
            <a:pPr algn="l" defTabSz="457200"/>
            <a:r>
              <a:rPr lang="en-US" sz="1800" b="1" dirty="0">
                <a:solidFill>
                  <a:srgbClr val="FFFFFF"/>
                </a:solidFill>
                <a:latin typeface="Tw Cen MT"/>
              </a:rPr>
              <a:t>Prepared by Bright Research Group</a:t>
            </a:r>
          </a:p>
        </p:txBody>
      </p:sp>
      <p:sp>
        <p:nvSpPr>
          <p:cNvPr id="10" name="Rectangle 9"/>
          <p:cNvSpPr/>
          <p:nvPr/>
        </p:nvSpPr>
        <p:spPr>
          <a:xfrm>
            <a:off x="1524001" y="1690210"/>
            <a:ext cx="9144000" cy="253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sp>
        <p:nvSpPr>
          <p:cNvPr id="6" name="Rectangle 5"/>
          <p:cNvSpPr/>
          <p:nvPr/>
        </p:nvSpPr>
        <p:spPr>
          <a:xfrm>
            <a:off x="1524000" y="1741010"/>
            <a:ext cx="9144000" cy="2367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cxnSp>
        <p:nvCxnSpPr>
          <p:cNvPr id="9" name="Straight Connector 8"/>
          <p:cNvCxnSpPr/>
          <p:nvPr/>
        </p:nvCxnSpPr>
        <p:spPr>
          <a:xfrm>
            <a:off x="4147313" y="1704578"/>
            <a:ext cx="13972" cy="197228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1285" y="1776522"/>
            <a:ext cx="6197600" cy="2255554"/>
          </a:xfrm>
          <a:prstGeom prst="rect">
            <a:avLst/>
          </a:prstGeom>
          <a:noFill/>
        </p:spPr>
        <p:txBody>
          <a:bodyPr wrap="square" rtlCol="0">
            <a:spAutoFit/>
          </a:bodyPr>
          <a:lstStyle/>
          <a:p>
            <a:pPr>
              <a:lnSpc>
                <a:spcPts val="3420"/>
              </a:lnSpc>
            </a:pPr>
            <a:r>
              <a:rPr lang="en-US" sz="2800" cap="all" dirty="0">
                <a:solidFill>
                  <a:srgbClr val="378783"/>
                </a:solidFill>
                <a:latin typeface="Tw Cen MT"/>
              </a:rPr>
              <a:t>OFCY POC Subcommittee Presentation: </a:t>
            </a:r>
          </a:p>
          <a:p>
            <a:pPr>
              <a:lnSpc>
                <a:spcPts val="3420"/>
              </a:lnSpc>
            </a:pPr>
            <a:endParaRPr lang="en-US" sz="2800" cap="all" dirty="0">
              <a:solidFill>
                <a:srgbClr val="378783"/>
              </a:solidFill>
              <a:latin typeface="Tw Cen MT"/>
            </a:endParaRPr>
          </a:p>
          <a:p>
            <a:pPr>
              <a:lnSpc>
                <a:spcPts val="3420"/>
              </a:lnSpc>
            </a:pPr>
            <a:r>
              <a:rPr lang="en-US" sz="2400" i="1" cap="all" dirty="0">
                <a:solidFill>
                  <a:srgbClr val="378783"/>
                </a:solidFill>
                <a:latin typeface="Tw Cen MT"/>
              </a:rPr>
              <a:t>Findings from Community Engagement workshops</a:t>
            </a:r>
          </a:p>
        </p:txBody>
      </p:sp>
      <p:pic>
        <p:nvPicPr>
          <p:cNvPr id="14" name="Picture 13" descr="Bright-logo-Final-outlineCYM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1" y="2456597"/>
            <a:ext cx="2422833" cy="987406"/>
          </a:xfrm>
          <a:prstGeom prst="rect">
            <a:avLst/>
          </a:prstGeom>
        </p:spPr>
      </p:pic>
      <p:sp>
        <p:nvSpPr>
          <p:cNvPr id="5" name="Slide Number Placeholder 4"/>
          <p:cNvSpPr>
            <a:spLocks noGrp="1"/>
          </p:cNvSpPr>
          <p:nvPr>
            <p:ph type="sldNum" sz="quarter" idx="12"/>
          </p:nvPr>
        </p:nvSpPr>
        <p:spPr/>
        <p:txBody>
          <a:bodyPr/>
          <a:lstStyle/>
          <a:p>
            <a:pPr defTabSz="457200"/>
            <a:fld id="{2754ED01-E2A0-4C1E-8E21-014B99041579}" type="slidenum">
              <a:rPr lang="en-US">
                <a:solidFill>
                  <a:srgbClr val="FFFFFF"/>
                </a:solidFill>
                <a:latin typeface="Tw Cen MT"/>
              </a:rPr>
              <a:pPr defTabSz="457200"/>
              <a:t>1</a:t>
            </a:fld>
            <a:endParaRPr lang="en-US" dirty="0">
              <a:solidFill>
                <a:srgbClr val="FFFFFF"/>
              </a:solidFill>
              <a:latin typeface="Tw Cen MT"/>
            </a:endParaRPr>
          </a:p>
        </p:txBody>
      </p:sp>
    </p:spTree>
    <p:extLst>
      <p:ext uri="{BB962C8B-B14F-4D97-AF65-F5344CB8AC3E}">
        <p14:creationId xmlns:p14="http://schemas.microsoft.com/office/powerpoint/2010/main" val="91417315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2CDB0-2B8F-D14D-970F-D02DE7AE3562}"/>
              </a:ext>
            </a:extLst>
          </p:cNvPr>
          <p:cNvSpPr>
            <a:spLocks noGrp="1"/>
          </p:cNvSpPr>
          <p:nvPr>
            <p:ph type="sldNum" sz="quarter" idx="16"/>
          </p:nvPr>
        </p:nvSpPr>
        <p:spPr/>
        <p:txBody>
          <a:bodyPr>
            <a:normAutofit fontScale="85000" lnSpcReduction="20000"/>
          </a:bodyPr>
          <a:lstStyle/>
          <a:p>
            <a:fld id="{076629CB-7937-4506-A327-ACF88B95BB03}" type="slidenum">
              <a:rPr lang="en-US" smtClean="0">
                <a:latin typeface="Tw Cen MT"/>
              </a:rPr>
              <a:pPr/>
              <a:t>10</a:t>
            </a:fld>
            <a:endParaRPr lang="en-US" dirty="0">
              <a:latin typeface="Tw Cen MT"/>
            </a:endParaRPr>
          </a:p>
        </p:txBody>
      </p:sp>
      <p:sp>
        <p:nvSpPr>
          <p:cNvPr id="3" name="Footer Placeholder 2">
            <a:extLst>
              <a:ext uri="{FF2B5EF4-FFF2-40B4-BE49-F238E27FC236}">
                <a16:creationId xmlns:a16="http://schemas.microsoft.com/office/drawing/2014/main" id="{A2E2EFDA-CED6-6048-B2A7-7D9D9C912063}"/>
              </a:ext>
            </a:extLst>
          </p:cNvPr>
          <p:cNvSpPr>
            <a:spLocks noGrp="1"/>
          </p:cNvSpPr>
          <p:nvPr>
            <p:ph type="ftr" sz="quarter" idx="17"/>
          </p:nvPr>
        </p:nvSpPr>
        <p:spPr>
          <a:xfrm>
            <a:off x="4963889" y="6495925"/>
            <a:ext cx="7228111" cy="365125"/>
          </a:xfrm>
        </p:spPr>
        <p:txBody>
          <a:bodyPr/>
          <a:lstStyle/>
          <a:p>
            <a:r>
              <a:rPr lang="en-US" dirty="0">
                <a:solidFill>
                  <a:srgbClr val="008283"/>
                </a:solidFill>
                <a:latin typeface="Tw Cen MT"/>
              </a:rPr>
              <a:t>Prepared by Bright Research Group</a:t>
            </a:r>
          </a:p>
        </p:txBody>
      </p:sp>
      <p:sp>
        <p:nvSpPr>
          <p:cNvPr id="2" name="TextBox 1">
            <a:extLst>
              <a:ext uri="{FF2B5EF4-FFF2-40B4-BE49-F238E27FC236}">
                <a16:creationId xmlns:a16="http://schemas.microsoft.com/office/drawing/2014/main" id="{E0EEBA17-3D7C-BC4C-94AA-91C0840307FA}"/>
              </a:ext>
            </a:extLst>
          </p:cNvPr>
          <p:cNvSpPr txBox="1"/>
          <p:nvPr/>
        </p:nvSpPr>
        <p:spPr>
          <a:xfrm>
            <a:off x="8312160" y="5896546"/>
            <a:ext cx="4811151" cy="338554"/>
          </a:xfrm>
          <a:prstGeom prst="rect">
            <a:avLst/>
          </a:prstGeom>
          <a:noFill/>
        </p:spPr>
        <p:txBody>
          <a:bodyPr wrap="square" rtlCol="0">
            <a:spAutoFit/>
          </a:bodyPr>
          <a:lstStyle/>
          <a:p>
            <a:endParaRPr lang="en-US" sz="1600" i="1" dirty="0">
              <a:solidFill>
                <a:schemeClr val="accent6">
                  <a:lumMod val="50000"/>
                </a:schemeClr>
              </a:solidFill>
            </a:endParaRPr>
          </a:p>
        </p:txBody>
      </p:sp>
      <p:sp>
        <p:nvSpPr>
          <p:cNvPr id="9" name="Content Placeholder 8">
            <a:extLst>
              <a:ext uri="{FF2B5EF4-FFF2-40B4-BE49-F238E27FC236}">
                <a16:creationId xmlns:a16="http://schemas.microsoft.com/office/drawing/2014/main" id="{FBDE064F-985F-5441-9BB6-041FC0ACA252}"/>
              </a:ext>
            </a:extLst>
          </p:cNvPr>
          <p:cNvSpPr>
            <a:spLocks noGrp="1"/>
          </p:cNvSpPr>
          <p:nvPr>
            <p:ph sz="quarter" idx="1"/>
          </p:nvPr>
        </p:nvSpPr>
        <p:spPr>
          <a:xfrm>
            <a:off x="527234" y="1582320"/>
            <a:ext cx="5336123" cy="4652780"/>
          </a:xfrm>
        </p:spPr>
        <p:txBody>
          <a:bodyPr>
            <a:normAutofit/>
          </a:bodyPr>
          <a:lstStyle/>
          <a:p>
            <a:pPr>
              <a:lnSpc>
                <a:spcPct val="100000"/>
              </a:lnSpc>
            </a:pPr>
            <a:r>
              <a:rPr lang="en-US" sz="2000" dirty="0"/>
              <a:t>Young people want support around mental health concerns including social isolation, stress, anxiety, and depression. </a:t>
            </a:r>
          </a:p>
          <a:p>
            <a:pPr>
              <a:lnSpc>
                <a:spcPct val="100000"/>
              </a:lnSpc>
            </a:pPr>
            <a:r>
              <a:rPr lang="en-US" sz="2000" dirty="0"/>
              <a:t>Youth would like schools and the city to do more to raise awareness about opportunities available to youth before they become system involved</a:t>
            </a:r>
          </a:p>
          <a:p>
            <a:pPr>
              <a:lnSpc>
                <a:spcPct val="100000"/>
              </a:lnSpc>
            </a:pPr>
            <a:r>
              <a:rPr lang="en-US" sz="2000" dirty="0"/>
              <a:t>Youth reported that they seldomly feel safe outside their homes in Oakland</a:t>
            </a:r>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13" name="Content Placeholder 13">
            <a:extLst>
              <a:ext uri="{FF2B5EF4-FFF2-40B4-BE49-F238E27FC236}">
                <a16:creationId xmlns:a16="http://schemas.microsoft.com/office/drawing/2014/main" id="{8E55AC0E-5702-E04F-AF52-036422ACDE2A}"/>
              </a:ext>
            </a:extLst>
          </p:cNvPr>
          <p:cNvSpPr txBox="1">
            <a:spLocks/>
          </p:cNvSpPr>
          <p:nvPr/>
        </p:nvSpPr>
        <p:spPr>
          <a:xfrm>
            <a:off x="527234" y="475074"/>
            <a:ext cx="11137532" cy="831884"/>
          </a:xfrm>
          <a:prstGeom prst="rect">
            <a:avLst/>
          </a:prstGeom>
        </p:spPr>
        <p:txBody>
          <a:bodyPr vert="horz">
            <a:normAutofit fontScale="85000" lnSpcReduction="20000"/>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14300" indent="0">
              <a:lnSpc>
                <a:spcPct val="100000"/>
              </a:lnSpc>
              <a:buFont typeface="Wingdings" charset="2"/>
              <a:buNone/>
            </a:pPr>
            <a:r>
              <a:rPr lang="en-US" sz="2800" i="1" dirty="0">
                <a:solidFill>
                  <a:schemeClr val="tx2"/>
                </a:solidFill>
              </a:rPr>
              <a:t>Safe spaces, mental health support, academic support and job placement were the most common systems of support referenced across both youth workshops</a:t>
            </a:r>
          </a:p>
          <a:p>
            <a:pPr marL="114300" indent="0">
              <a:lnSpc>
                <a:spcPct val="100000"/>
              </a:lnSpc>
              <a:buFont typeface="Wingdings" charset="2"/>
              <a:buNone/>
            </a:pPr>
            <a:endParaRPr lang="en-US" sz="2800" i="1" dirty="0">
              <a:solidFill>
                <a:schemeClr val="tx2"/>
              </a:solidFill>
            </a:endParaRPr>
          </a:p>
        </p:txBody>
      </p:sp>
      <p:sp>
        <p:nvSpPr>
          <p:cNvPr id="11" name="Text Box 68">
            <a:extLst>
              <a:ext uri="{FF2B5EF4-FFF2-40B4-BE49-F238E27FC236}">
                <a16:creationId xmlns:a16="http://schemas.microsoft.com/office/drawing/2014/main" id="{6280D006-CF05-454D-B9B0-B07698280BAA}"/>
              </a:ext>
            </a:extLst>
          </p:cNvPr>
          <p:cNvSpPr txBox="1"/>
          <p:nvPr/>
        </p:nvSpPr>
        <p:spPr>
          <a:xfrm>
            <a:off x="2789957" y="5472321"/>
            <a:ext cx="5016951" cy="1206166"/>
          </a:xfrm>
          <a:prstGeom prst="rect">
            <a:avLst/>
          </a:prstGeom>
          <a:solidFill>
            <a:schemeClr val="accent5">
              <a:lumMod val="20000"/>
              <a:lumOff val="80000"/>
            </a:schemeClr>
          </a:solidFill>
          <a:ln w="50800" cmpd="dbl">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i="1" dirty="0">
                <a:solidFill>
                  <a:schemeClr val="accent6">
                    <a:lumMod val="50000"/>
                  </a:schemeClr>
                </a:solidFill>
                <a:effectLst/>
                <a:ea typeface="Calibri" panose="020F0502020204030204" pitchFamily="34" charset="0"/>
                <a:cs typeface="Calibri" panose="020F0502020204030204" pitchFamily="34" charset="0"/>
              </a:rPr>
              <a:t>“Mental health [is important] because it influences other aspects in our lives. Poor mental health leads to poor performance in school, work, and relationships.”</a:t>
            </a:r>
            <a:endParaRPr lang="en-US" sz="1600" dirty="0">
              <a:solidFill>
                <a:schemeClr val="accent6">
                  <a:lumMod val="50000"/>
                </a:schemeClr>
              </a:solidFill>
              <a:effectLst/>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600" i="1" dirty="0">
                <a:solidFill>
                  <a:schemeClr val="accent6">
                    <a:lumMod val="50000"/>
                  </a:schemeClr>
                </a:solidFill>
                <a:effectLst/>
                <a:ea typeface="Calibri" panose="020F0502020204030204" pitchFamily="34" charset="0"/>
                <a:cs typeface="Calibri" panose="020F0502020204030204" pitchFamily="34" charset="0"/>
              </a:rPr>
              <a:t> </a:t>
            </a:r>
            <a:endParaRPr lang="en-US" sz="1600" dirty="0">
              <a:solidFill>
                <a:schemeClr val="accent6">
                  <a:lumMod val="50000"/>
                </a:schemeClr>
              </a:solidFill>
              <a:effectLst/>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600" i="1" dirty="0">
                <a:solidFill>
                  <a:schemeClr val="accent6">
                    <a:lumMod val="50000"/>
                  </a:schemeClr>
                </a:solidFill>
                <a:effectLst/>
                <a:ea typeface="Calibri" panose="020F0502020204030204" pitchFamily="34" charset="0"/>
                <a:cs typeface="Calibri" panose="020F0502020204030204" pitchFamily="34" charset="0"/>
              </a:rPr>
              <a:t> </a:t>
            </a:r>
            <a:endParaRPr lang="en-US" sz="1600" dirty="0">
              <a:solidFill>
                <a:schemeClr val="accent6">
                  <a:lumMod val="50000"/>
                </a:schemeClr>
              </a:solidFill>
              <a:effectLst/>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600" i="1" dirty="0">
                <a:solidFill>
                  <a:schemeClr val="accent6">
                    <a:lumMod val="50000"/>
                  </a:schemeClr>
                </a:solidFill>
                <a:effectLst/>
                <a:ea typeface="Calibri" panose="020F0502020204030204" pitchFamily="34" charset="0"/>
                <a:cs typeface="Calibri" panose="020F0502020204030204" pitchFamily="34" charset="0"/>
              </a:rPr>
              <a:t> </a:t>
            </a:r>
            <a:endParaRPr lang="en-US" sz="1600" dirty="0">
              <a:solidFill>
                <a:schemeClr val="accent6">
                  <a:lumMod val="50000"/>
                </a:schemeClr>
              </a:solidFill>
              <a:effectLst/>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600" i="1" dirty="0">
                <a:solidFill>
                  <a:schemeClr val="accent6">
                    <a:lumMod val="50000"/>
                  </a:schemeClr>
                </a:solidFill>
                <a:effectLst/>
                <a:ea typeface="Calibri" panose="020F0502020204030204" pitchFamily="34" charset="0"/>
                <a:cs typeface="Calibri" panose="020F0502020204030204" pitchFamily="34" charset="0"/>
              </a:rPr>
              <a:t> </a:t>
            </a:r>
            <a:endParaRPr lang="en-US" sz="1600" dirty="0">
              <a:solidFill>
                <a:schemeClr val="accent6">
                  <a:lumMod val="50000"/>
                </a:schemeClr>
              </a:solidFill>
              <a:effectLst/>
              <a:ea typeface="Calibri" panose="020F0502020204030204" pitchFamily="34" charset="0"/>
              <a:cs typeface="Calibri" panose="020F0502020204030204" pitchFamily="34" charset="0"/>
            </a:endParaRPr>
          </a:p>
        </p:txBody>
      </p:sp>
      <p:pic>
        <p:nvPicPr>
          <p:cNvPr id="16388" name="Picture 4" descr="Brooklyn Murals Spread Mental Health Awareness — Runstreet">
            <a:extLst>
              <a:ext uri="{FF2B5EF4-FFF2-40B4-BE49-F238E27FC236}">
                <a16:creationId xmlns:a16="http://schemas.microsoft.com/office/drawing/2014/main" id="{7FA3E467-EF13-2047-9114-6EA59B6F3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615" y="1595058"/>
            <a:ext cx="4811151" cy="360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6596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2CDB0-2B8F-D14D-970F-D02DE7AE3562}"/>
              </a:ext>
            </a:extLst>
          </p:cNvPr>
          <p:cNvSpPr>
            <a:spLocks noGrp="1"/>
          </p:cNvSpPr>
          <p:nvPr>
            <p:ph type="sldNum" sz="quarter" idx="16"/>
          </p:nvPr>
        </p:nvSpPr>
        <p:spPr/>
        <p:txBody>
          <a:bodyPr>
            <a:normAutofit fontScale="85000" lnSpcReduction="20000"/>
          </a:bodyPr>
          <a:lstStyle/>
          <a:p>
            <a:fld id="{076629CB-7937-4506-A327-ACF88B95BB03}" type="slidenum">
              <a:rPr lang="en-US" smtClean="0">
                <a:latin typeface="Tw Cen MT"/>
              </a:rPr>
              <a:pPr/>
              <a:t>11</a:t>
            </a:fld>
            <a:endParaRPr lang="en-US" dirty="0">
              <a:latin typeface="Tw Cen MT"/>
            </a:endParaRPr>
          </a:p>
        </p:txBody>
      </p:sp>
      <p:sp>
        <p:nvSpPr>
          <p:cNvPr id="3" name="Footer Placeholder 2">
            <a:extLst>
              <a:ext uri="{FF2B5EF4-FFF2-40B4-BE49-F238E27FC236}">
                <a16:creationId xmlns:a16="http://schemas.microsoft.com/office/drawing/2014/main" id="{A2E2EFDA-CED6-6048-B2A7-7D9D9C912063}"/>
              </a:ext>
            </a:extLst>
          </p:cNvPr>
          <p:cNvSpPr>
            <a:spLocks noGrp="1"/>
          </p:cNvSpPr>
          <p:nvPr>
            <p:ph type="ftr" sz="quarter" idx="17"/>
          </p:nvPr>
        </p:nvSpPr>
        <p:spPr>
          <a:xfrm>
            <a:off x="4963889" y="6495925"/>
            <a:ext cx="7228111" cy="365125"/>
          </a:xfrm>
        </p:spPr>
        <p:txBody>
          <a:bodyPr/>
          <a:lstStyle/>
          <a:p>
            <a:r>
              <a:rPr lang="en-US" dirty="0">
                <a:solidFill>
                  <a:srgbClr val="008283"/>
                </a:solidFill>
                <a:latin typeface="Tw Cen MT"/>
              </a:rPr>
              <a:t>Prepared by Bright Research Group</a:t>
            </a:r>
          </a:p>
        </p:txBody>
      </p:sp>
      <p:sp>
        <p:nvSpPr>
          <p:cNvPr id="2" name="TextBox 1">
            <a:extLst>
              <a:ext uri="{FF2B5EF4-FFF2-40B4-BE49-F238E27FC236}">
                <a16:creationId xmlns:a16="http://schemas.microsoft.com/office/drawing/2014/main" id="{E0EEBA17-3D7C-BC4C-94AA-91C0840307FA}"/>
              </a:ext>
            </a:extLst>
          </p:cNvPr>
          <p:cNvSpPr txBox="1"/>
          <p:nvPr/>
        </p:nvSpPr>
        <p:spPr>
          <a:xfrm>
            <a:off x="8312160" y="5896546"/>
            <a:ext cx="4811151" cy="338554"/>
          </a:xfrm>
          <a:prstGeom prst="rect">
            <a:avLst/>
          </a:prstGeom>
          <a:noFill/>
        </p:spPr>
        <p:txBody>
          <a:bodyPr wrap="square" rtlCol="0">
            <a:spAutoFit/>
          </a:bodyPr>
          <a:lstStyle/>
          <a:p>
            <a:endParaRPr lang="en-US" sz="1600" i="1" dirty="0">
              <a:solidFill>
                <a:schemeClr val="accent6">
                  <a:lumMod val="50000"/>
                </a:schemeClr>
              </a:solidFill>
            </a:endParaRPr>
          </a:p>
        </p:txBody>
      </p:sp>
      <p:sp>
        <p:nvSpPr>
          <p:cNvPr id="9" name="Content Placeholder 8">
            <a:extLst>
              <a:ext uri="{FF2B5EF4-FFF2-40B4-BE49-F238E27FC236}">
                <a16:creationId xmlns:a16="http://schemas.microsoft.com/office/drawing/2014/main" id="{FBDE064F-985F-5441-9BB6-041FC0ACA252}"/>
              </a:ext>
            </a:extLst>
          </p:cNvPr>
          <p:cNvSpPr>
            <a:spLocks noGrp="1"/>
          </p:cNvSpPr>
          <p:nvPr>
            <p:ph sz="quarter" idx="1"/>
          </p:nvPr>
        </p:nvSpPr>
        <p:spPr>
          <a:xfrm>
            <a:off x="527234" y="1582320"/>
            <a:ext cx="5336123" cy="4652780"/>
          </a:xfrm>
        </p:spPr>
        <p:txBody>
          <a:bodyPr>
            <a:normAutofit/>
          </a:bodyPr>
          <a:lstStyle/>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13" name="Content Placeholder 13">
            <a:extLst>
              <a:ext uri="{FF2B5EF4-FFF2-40B4-BE49-F238E27FC236}">
                <a16:creationId xmlns:a16="http://schemas.microsoft.com/office/drawing/2014/main" id="{8E55AC0E-5702-E04F-AF52-036422ACDE2A}"/>
              </a:ext>
            </a:extLst>
          </p:cNvPr>
          <p:cNvSpPr txBox="1">
            <a:spLocks/>
          </p:cNvSpPr>
          <p:nvPr/>
        </p:nvSpPr>
        <p:spPr>
          <a:xfrm>
            <a:off x="527234" y="475074"/>
            <a:ext cx="11137532" cy="831884"/>
          </a:xfrm>
          <a:prstGeom prst="rect">
            <a:avLst/>
          </a:prstGeom>
        </p:spPr>
        <p:txBody>
          <a:bodyPr vert="horz">
            <a:normAutofit fontScale="92500"/>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14300" indent="0">
              <a:lnSpc>
                <a:spcPct val="100000"/>
              </a:lnSpc>
              <a:buFont typeface="Wingdings" charset="2"/>
              <a:buNone/>
            </a:pPr>
            <a:r>
              <a:rPr lang="en-US" sz="2800" i="1" dirty="0">
                <a:solidFill>
                  <a:schemeClr val="tx2"/>
                </a:solidFill>
              </a:rPr>
              <a:t>Young people reported challenges with distance learning and educational inequity.</a:t>
            </a:r>
          </a:p>
        </p:txBody>
      </p:sp>
      <p:sp>
        <p:nvSpPr>
          <p:cNvPr id="10" name="Content Placeholder 1">
            <a:extLst>
              <a:ext uri="{FF2B5EF4-FFF2-40B4-BE49-F238E27FC236}">
                <a16:creationId xmlns:a16="http://schemas.microsoft.com/office/drawing/2014/main" id="{E970356C-4F61-DE4F-89AE-C485C93D5C98}"/>
              </a:ext>
            </a:extLst>
          </p:cNvPr>
          <p:cNvSpPr txBox="1">
            <a:spLocks/>
          </p:cNvSpPr>
          <p:nvPr/>
        </p:nvSpPr>
        <p:spPr>
          <a:xfrm>
            <a:off x="550533" y="1778000"/>
            <a:ext cx="5156446" cy="5080000"/>
          </a:xfrm>
          <a:prstGeom prst="rect">
            <a:avLst/>
          </a:prstGeom>
        </p:spPr>
        <p:txBody>
          <a:bodyPr vert="horz">
            <a:normAutofit/>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latin typeface="Gill Sans MT" panose="020B0502020104020203" pitchFamily="34" charset="77"/>
                <a:ea typeface="Century Gothic" panose="020B0502020202020204" pitchFamily="34" charset="0"/>
                <a:cs typeface="Tahoma" panose="020B0604030504040204" pitchFamily="34" charset="0"/>
              </a:rPr>
              <a:t>Young people are struggling with distance learning and reported feeling unmotivated</a:t>
            </a:r>
            <a:r>
              <a:rPr lang="en-US" sz="2000" dirty="0"/>
              <a:t> due to shelter in place.</a:t>
            </a:r>
          </a:p>
          <a:p>
            <a:r>
              <a:rPr lang="en-US" sz="1800" dirty="0">
                <a:latin typeface="Gill Sans MT" panose="020B0502020104020203" pitchFamily="34" charset="77"/>
                <a:ea typeface="Century Gothic" panose="020B0502020202020204" pitchFamily="34" charset="0"/>
                <a:cs typeface="Tahoma" panose="020B0604030504040204" pitchFamily="34" charset="0"/>
              </a:rPr>
              <a:t>Young people were acutely aware of the educational inequities in OUSD,.</a:t>
            </a:r>
          </a:p>
          <a:p>
            <a:r>
              <a:rPr lang="en-US" sz="1800" dirty="0">
                <a:latin typeface="Gill Sans MT" panose="020B0502020104020203" pitchFamily="34" charset="77"/>
                <a:ea typeface="Century Gothic" panose="020B0502020202020204" pitchFamily="34" charset="0"/>
                <a:cs typeface="Tahoma" panose="020B0604030504040204" pitchFamily="34" charset="0"/>
              </a:rPr>
              <a:t>Young people enjoy and want hands-on, experiential leadership and career-exploration opportunities, especially in the fields of health, law, and engineering</a:t>
            </a:r>
          </a:p>
        </p:txBody>
      </p:sp>
      <p:pic>
        <p:nvPicPr>
          <p:cNvPr id="18434" name="Picture 2">
            <a:extLst>
              <a:ext uri="{FF2B5EF4-FFF2-40B4-BE49-F238E27FC236}">
                <a16:creationId xmlns:a16="http://schemas.microsoft.com/office/drawing/2014/main" id="{4B7B47A5-BED1-DF40-8AC9-4DE4AD9F7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979" y="1652191"/>
            <a:ext cx="6485021" cy="43233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53A6F3-86D4-5E43-90F2-C7CEDC43184A}"/>
              </a:ext>
            </a:extLst>
          </p:cNvPr>
          <p:cNvSpPr txBox="1"/>
          <p:nvPr/>
        </p:nvSpPr>
        <p:spPr>
          <a:xfrm>
            <a:off x="8959550" y="6005158"/>
            <a:ext cx="3232450" cy="584775"/>
          </a:xfrm>
          <a:prstGeom prst="rect">
            <a:avLst/>
          </a:prstGeom>
          <a:noFill/>
        </p:spPr>
        <p:txBody>
          <a:bodyPr wrap="square" rtlCol="0">
            <a:spAutoFit/>
          </a:bodyPr>
          <a:lstStyle/>
          <a:p>
            <a:r>
              <a:rPr lang="en-US" sz="1600" i="1" dirty="0">
                <a:solidFill>
                  <a:schemeClr val="accent6">
                    <a:lumMod val="50000"/>
                  </a:schemeClr>
                </a:solidFill>
              </a:rPr>
              <a:t>Photo credit: Alameda Health Systems</a:t>
            </a:r>
          </a:p>
          <a:p>
            <a:endParaRPr lang="en-US" sz="1600" i="1" dirty="0">
              <a:solidFill>
                <a:schemeClr val="accent6">
                  <a:lumMod val="50000"/>
                </a:schemeClr>
              </a:solidFill>
            </a:endParaRPr>
          </a:p>
        </p:txBody>
      </p:sp>
    </p:spTree>
    <p:extLst>
      <p:ext uri="{BB962C8B-B14F-4D97-AF65-F5344CB8AC3E}">
        <p14:creationId xmlns:p14="http://schemas.microsoft.com/office/powerpoint/2010/main" val="380211347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2CDB0-2B8F-D14D-970F-D02DE7AE3562}"/>
              </a:ext>
            </a:extLst>
          </p:cNvPr>
          <p:cNvSpPr>
            <a:spLocks noGrp="1"/>
          </p:cNvSpPr>
          <p:nvPr>
            <p:ph type="sldNum" sz="quarter" idx="16"/>
          </p:nvPr>
        </p:nvSpPr>
        <p:spPr/>
        <p:txBody>
          <a:bodyPr>
            <a:normAutofit fontScale="85000" lnSpcReduction="20000"/>
          </a:bodyPr>
          <a:lstStyle/>
          <a:p>
            <a:fld id="{076629CB-7937-4506-A327-ACF88B95BB03}" type="slidenum">
              <a:rPr lang="en-US" smtClean="0">
                <a:latin typeface="Tw Cen MT"/>
              </a:rPr>
              <a:pPr/>
              <a:t>12</a:t>
            </a:fld>
            <a:endParaRPr lang="en-US" dirty="0">
              <a:latin typeface="Tw Cen MT"/>
            </a:endParaRPr>
          </a:p>
        </p:txBody>
      </p:sp>
      <p:sp>
        <p:nvSpPr>
          <p:cNvPr id="3" name="Footer Placeholder 2">
            <a:extLst>
              <a:ext uri="{FF2B5EF4-FFF2-40B4-BE49-F238E27FC236}">
                <a16:creationId xmlns:a16="http://schemas.microsoft.com/office/drawing/2014/main" id="{A2E2EFDA-CED6-6048-B2A7-7D9D9C912063}"/>
              </a:ext>
            </a:extLst>
          </p:cNvPr>
          <p:cNvSpPr>
            <a:spLocks noGrp="1"/>
          </p:cNvSpPr>
          <p:nvPr>
            <p:ph type="ftr" sz="quarter" idx="17"/>
          </p:nvPr>
        </p:nvSpPr>
        <p:spPr>
          <a:xfrm>
            <a:off x="4963889" y="6495925"/>
            <a:ext cx="7228111" cy="365125"/>
          </a:xfrm>
        </p:spPr>
        <p:txBody>
          <a:bodyPr/>
          <a:lstStyle/>
          <a:p>
            <a:r>
              <a:rPr lang="en-US" dirty="0">
                <a:solidFill>
                  <a:srgbClr val="008283"/>
                </a:solidFill>
                <a:latin typeface="Tw Cen MT"/>
              </a:rPr>
              <a:t>Prepared by Bright Research Group</a:t>
            </a:r>
          </a:p>
        </p:txBody>
      </p:sp>
      <p:sp>
        <p:nvSpPr>
          <p:cNvPr id="2" name="TextBox 1">
            <a:extLst>
              <a:ext uri="{FF2B5EF4-FFF2-40B4-BE49-F238E27FC236}">
                <a16:creationId xmlns:a16="http://schemas.microsoft.com/office/drawing/2014/main" id="{E0EEBA17-3D7C-BC4C-94AA-91C0840307FA}"/>
              </a:ext>
            </a:extLst>
          </p:cNvPr>
          <p:cNvSpPr txBox="1"/>
          <p:nvPr/>
        </p:nvSpPr>
        <p:spPr>
          <a:xfrm>
            <a:off x="8312160" y="5896546"/>
            <a:ext cx="4811151" cy="338554"/>
          </a:xfrm>
          <a:prstGeom prst="rect">
            <a:avLst/>
          </a:prstGeom>
          <a:noFill/>
        </p:spPr>
        <p:txBody>
          <a:bodyPr wrap="square" rtlCol="0">
            <a:spAutoFit/>
          </a:bodyPr>
          <a:lstStyle/>
          <a:p>
            <a:endParaRPr lang="en-US" sz="1600" i="1" dirty="0">
              <a:solidFill>
                <a:schemeClr val="accent6">
                  <a:lumMod val="50000"/>
                </a:schemeClr>
              </a:solidFill>
            </a:endParaRPr>
          </a:p>
        </p:txBody>
      </p:sp>
      <p:sp>
        <p:nvSpPr>
          <p:cNvPr id="9" name="Content Placeholder 8">
            <a:extLst>
              <a:ext uri="{FF2B5EF4-FFF2-40B4-BE49-F238E27FC236}">
                <a16:creationId xmlns:a16="http://schemas.microsoft.com/office/drawing/2014/main" id="{FBDE064F-985F-5441-9BB6-041FC0ACA252}"/>
              </a:ext>
            </a:extLst>
          </p:cNvPr>
          <p:cNvSpPr>
            <a:spLocks noGrp="1"/>
          </p:cNvSpPr>
          <p:nvPr>
            <p:ph sz="quarter" idx="1"/>
          </p:nvPr>
        </p:nvSpPr>
        <p:spPr>
          <a:xfrm>
            <a:off x="527234" y="1582320"/>
            <a:ext cx="5336123" cy="4652780"/>
          </a:xfrm>
        </p:spPr>
        <p:txBody>
          <a:bodyPr>
            <a:normAutofit/>
          </a:bodyPr>
          <a:lstStyle/>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13" name="Content Placeholder 13">
            <a:extLst>
              <a:ext uri="{FF2B5EF4-FFF2-40B4-BE49-F238E27FC236}">
                <a16:creationId xmlns:a16="http://schemas.microsoft.com/office/drawing/2014/main" id="{8E55AC0E-5702-E04F-AF52-036422ACDE2A}"/>
              </a:ext>
            </a:extLst>
          </p:cNvPr>
          <p:cNvSpPr txBox="1">
            <a:spLocks/>
          </p:cNvSpPr>
          <p:nvPr/>
        </p:nvSpPr>
        <p:spPr>
          <a:xfrm>
            <a:off x="355600" y="410284"/>
            <a:ext cx="11472261" cy="1041624"/>
          </a:xfrm>
          <a:prstGeom prst="rect">
            <a:avLst/>
          </a:prstGeom>
        </p:spPr>
        <p:txBody>
          <a:bodyPr vert="horz">
            <a:normAutofit/>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14300" indent="0">
              <a:lnSpc>
                <a:spcPct val="100000"/>
              </a:lnSpc>
              <a:buFont typeface="Wingdings" charset="2"/>
              <a:buNone/>
            </a:pPr>
            <a:r>
              <a:rPr lang="en-US" sz="2800" i="1" dirty="0">
                <a:solidFill>
                  <a:schemeClr val="tx2"/>
                </a:solidFill>
              </a:rPr>
              <a:t>Providers reported that families are needing support with their basic needs due to the pandemic.</a:t>
            </a:r>
          </a:p>
        </p:txBody>
      </p:sp>
      <p:sp>
        <p:nvSpPr>
          <p:cNvPr id="10" name="Content Placeholder 1">
            <a:extLst>
              <a:ext uri="{FF2B5EF4-FFF2-40B4-BE49-F238E27FC236}">
                <a16:creationId xmlns:a16="http://schemas.microsoft.com/office/drawing/2014/main" id="{E970356C-4F61-DE4F-89AE-C485C93D5C98}"/>
              </a:ext>
            </a:extLst>
          </p:cNvPr>
          <p:cNvSpPr txBox="1">
            <a:spLocks/>
          </p:cNvSpPr>
          <p:nvPr/>
        </p:nvSpPr>
        <p:spPr>
          <a:xfrm>
            <a:off x="935283" y="1778000"/>
            <a:ext cx="6508253" cy="5080000"/>
          </a:xfrm>
          <a:prstGeom prst="rect">
            <a:avLst/>
          </a:prstGeom>
        </p:spPr>
        <p:txBody>
          <a:bodyPr vert="horz">
            <a:normAutofit/>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00000"/>
              </a:lnSpc>
            </a:pPr>
            <a:r>
              <a:rPr lang="en-US" sz="2000" dirty="0">
                <a:latin typeface="Gill Sans MT" panose="020B0502020104020203" pitchFamily="34" charset="77"/>
                <a:ea typeface="Century Gothic" panose="020B0502020202020204" pitchFamily="34" charset="0"/>
                <a:cs typeface="Tahoma" panose="020B0604030504040204" pitchFamily="34" charset="0"/>
              </a:rPr>
              <a:t>Providers highlighted the challenges families are facing as a result of the pandemic, including the loss of employment, juggling work and remote learning, and an increase in need for housing, food and income</a:t>
            </a:r>
          </a:p>
          <a:p>
            <a:pPr>
              <a:lnSpc>
                <a:spcPct val="100000"/>
              </a:lnSpc>
            </a:pPr>
            <a:r>
              <a:rPr lang="en-US" sz="2000" dirty="0">
                <a:latin typeface="Gill Sans MT" panose="020B0502020104020203" pitchFamily="34" charset="77"/>
                <a:ea typeface="Century Gothic" panose="020B0502020202020204" pitchFamily="34" charset="0"/>
                <a:cs typeface="Tahoma" panose="020B0604030504040204" pitchFamily="34" charset="0"/>
              </a:rPr>
              <a:t>Providers report that language barriers, lack of awareness, and lack of transportation are the greatest barriers to families utilizing Oakland’s resources </a:t>
            </a:r>
          </a:p>
          <a:p>
            <a:pPr>
              <a:lnSpc>
                <a:spcPct val="100000"/>
              </a:lnSpc>
            </a:pPr>
            <a:r>
              <a:rPr lang="en-US" sz="2000" dirty="0">
                <a:latin typeface="Gill Sans MT" panose="020B0502020104020203" pitchFamily="34" charset="77"/>
                <a:ea typeface="Century Gothic" panose="020B0502020202020204" pitchFamily="34" charset="0"/>
                <a:cs typeface="Tahoma" panose="020B0604030504040204" pitchFamily="34" charset="0"/>
              </a:rPr>
              <a:t>Providers highlighted the need for wraparound supports targeting older youth, with a focus on technology, financial education, career preparation, and life skills.</a:t>
            </a:r>
          </a:p>
          <a:p>
            <a:pPr>
              <a:lnSpc>
                <a:spcPct val="100000"/>
              </a:lnSpc>
            </a:pPr>
            <a:endParaRPr lang="en-US" sz="2000" dirty="0">
              <a:latin typeface="Gill Sans MT" panose="020B0502020104020203" pitchFamily="34" charset="77"/>
              <a:ea typeface="Century Gothic" panose="020B0502020202020204" pitchFamily="34" charset="0"/>
              <a:cs typeface="Tahoma" panose="020B0604030504040204" pitchFamily="34" charset="0"/>
            </a:endParaRPr>
          </a:p>
          <a:p>
            <a:pPr>
              <a:lnSpc>
                <a:spcPct val="100000"/>
              </a:lnSpc>
            </a:pPr>
            <a:endParaRPr lang="en-US" sz="2000" dirty="0">
              <a:latin typeface="Gill Sans MT" panose="020B0502020104020203" pitchFamily="34" charset="77"/>
              <a:ea typeface="Century Gothic" panose="020B0502020202020204" pitchFamily="34" charset="0"/>
              <a:cs typeface="Tahoma" panose="020B0604030504040204" pitchFamily="34" charset="0"/>
            </a:endParaRPr>
          </a:p>
          <a:p>
            <a:pPr>
              <a:lnSpc>
                <a:spcPct val="100000"/>
              </a:lnSpc>
            </a:pPr>
            <a:endParaRPr lang="en-US" sz="2000" dirty="0">
              <a:latin typeface="Gill Sans MT" panose="020B0502020104020203" pitchFamily="34" charset="77"/>
              <a:ea typeface="Century Gothic" panose="020B0502020202020204" pitchFamily="34" charset="0"/>
              <a:cs typeface="Tahoma" panose="020B0604030504040204" pitchFamily="34" charset="0"/>
            </a:endParaRPr>
          </a:p>
        </p:txBody>
      </p:sp>
    </p:spTree>
    <p:extLst>
      <p:ext uri="{BB962C8B-B14F-4D97-AF65-F5344CB8AC3E}">
        <p14:creationId xmlns:p14="http://schemas.microsoft.com/office/powerpoint/2010/main" val="24060054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8F0BF-633E-E14B-9D50-FAD20D7D5F9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0224B1B1-0AEA-304C-B9B2-57EDA80DDA27}"/>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624D257A-E19F-7249-932A-87502F2F886F}"/>
              </a:ext>
            </a:extLst>
          </p:cNvPr>
          <p:cNvSpPr>
            <a:spLocks noGrp="1"/>
          </p:cNvSpPr>
          <p:nvPr>
            <p:ph type="sldNum" sz="quarter" idx="11"/>
          </p:nvPr>
        </p:nvSpPr>
        <p:spPr/>
        <p:txBody>
          <a:bodyPr/>
          <a:lstStyle/>
          <a:p>
            <a:fld id="{076629CB-7937-4506-A327-ACF88B95BB03}" type="slidenum">
              <a:rPr lang="en-US" smtClean="0">
                <a:latin typeface="Tw Cen MT"/>
              </a:rPr>
              <a:pPr/>
              <a:t>13</a:t>
            </a:fld>
            <a:endParaRPr lang="en-US" dirty="0">
              <a:latin typeface="Tw Cen MT"/>
            </a:endParaRPr>
          </a:p>
        </p:txBody>
      </p:sp>
      <p:sp>
        <p:nvSpPr>
          <p:cNvPr id="5" name="Footer Placeholder 4">
            <a:extLst>
              <a:ext uri="{FF2B5EF4-FFF2-40B4-BE49-F238E27FC236}">
                <a16:creationId xmlns:a16="http://schemas.microsoft.com/office/drawing/2014/main" id="{FFA6A4BA-9E0B-9E41-81A1-8B8644F2C79D}"/>
              </a:ext>
            </a:extLst>
          </p:cNvPr>
          <p:cNvSpPr>
            <a:spLocks noGrp="1"/>
          </p:cNvSpPr>
          <p:nvPr>
            <p:ph type="ftr" sz="quarter" idx="12"/>
          </p:nvPr>
        </p:nvSpPr>
        <p:spPr/>
        <p:txBody>
          <a:bodyPr/>
          <a:lstStyle/>
          <a:p>
            <a:r>
              <a:rPr lang="en-US">
                <a:solidFill>
                  <a:srgbClr val="008283"/>
                </a:solidFill>
                <a:latin typeface="Tw Cen MT"/>
              </a:rPr>
              <a:t>Prepared by Bright Research Group</a:t>
            </a:r>
            <a:endParaRPr lang="en-US" dirty="0">
              <a:solidFill>
                <a:srgbClr val="008283"/>
              </a:solidFill>
              <a:latin typeface="Tw Cen MT"/>
            </a:endParaRPr>
          </a:p>
        </p:txBody>
      </p:sp>
    </p:spTree>
    <p:extLst>
      <p:ext uri="{BB962C8B-B14F-4D97-AF65-F5344CB8AC3E}">
        <p14:creationId xmlns:p14="http://schemas.microsoft.com/office/powerpoint/2010/main" val="360412987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54700"/>
            <a:ext cx="12191999"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620" tIns="45310" rIns="90620" bIns="45310" rtlCol="0" anchor="ctr"/>
          <a:lstStyle/>
          <a:p>
            <a:pPr algn="ctr"/>
            <a:endParaRPr lang="en-US" sz="1688" dirty="0"/>
          </a:p>
        </p:txBody>
      </p:sp>
      <p:sp>
        <p:nvSpPr>
          <p:cNvPr id="11" name="Rectangle 10"/>
          <p:cNvSpPr/>
          <p:nvPr/>
        </p:nvSpPr>
        <p:spPr>
          <a:xfrm>
            <a:off x="0" y="5930900"/>
            <a:ext cx="12191999" cy="927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620" tIns="45310" rIns="90620" bIns="45310" rtlCol="0" anchor="ctr"/>
          <a:lstStyle/>
          <a:p>
            <a:pPr algn="ctr"/>
            <a:endParaRPr lang="en-US" sz="1688" dirty="0"/>
          </a:p>
        </p:txBody>
      </p:sp>
      <p:pic>
        <p:nvPicPr>
          <p:cNvPr id="7" name="Picture 6" descr="Bright-logo-Final-outlineCYMK.jpg"/>
          <p:cNvPicPr>
            <a:picLocks noChangeAspect="1"/>
          </p:cNvPicPr>
          <p:nvPr/>
        </p:nvPicPr>
        <p:blipFill>
          <a:blip r:embed="rId3" cstate="print"/>
          <a:stretch>
            <a:fillRect/>
          </a:stretch>
        </p:blipFill>
        <p:spPr>
          <a:xfrm>
            <a:off x="2004022" y="2686050"/>
            <a:ext cx="3386923" cy="1275966"/>
          </a:xfrm>
          <a:prstGeom prst="rect">
            <a:avLst/>
          </a:prstGeom>
        </p:spPr>
      </p:pic>
      <p:sp>
        <p:nvSpPr>
          <p:cNvPr id="8" name="Rectangle 7"/>
          <p:cNvSpPr/>
          <p:nvPr/>
        </p:nvSpPr>
        <p:spPr>
          <a:xfrm>
            <a:off x="1" y="-25399"/>
            <a:ext cx="12192000" cy="506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620" tIns="45310" rIns="90620" bIns="45310" rtlCol="0" anchor="ctr"/>
          <a:lstStyle/>
          <a:p>
            <a:pPr algn="ctr"/>
            <a:endParaRPr lang="en-US" sz="1688" dirty="0"/>
          </a:p>
        </p:txBody>
      </p:sp>
      <p:sp>
        <p:nvSpPr>
          <p:cNvPr id="10" name="Rectangle 9"/>
          <p:cNvSpPr/>
          <p:nvPr/>
        </p:nvSpPr>
        <p:spPr>
          <a:xfrm>
            <a:off x="1" y="65587"/>
            <a:ext cx="12191999" cy="927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620" tIns="45310" rIns="90620" bIns="45310" rtlCol="0" anchor="ctr"/>
          <a:lstStyle/>
          <a:p>
            <a:pPr algn="ctr"/>
            <a:r>
              <a:rPr lang="en-US" sz="3600"/>
              <a:t>Thank You!</a:t>
            </a:r>
            <a:endParaRPr lang="en-US" sz="3600" dirty="0"/>
          </a:p>
        </p:txBody>
      </p:sp>
      <p:sp>
        <p:nvSpPr>
          <p:cNvPr id="12" name="TextBox 11"/>
          <p:cNvSpPr txBox="1"/>
          <p:nvPr/>
        </p:nvSpPr>
        <p:spPr>
          <a:xfrm>
            <a:off x="5861557" y="1950200"/>
            <a:ext cx="4495601" cy="2803786"/>
          </a:xfrm>
          <a:prstGeom prst="rect">
            <a:avLst/>
          </a:prstGeom>
          <a:noFill/>
        </p:spPr>
        <p:txBody>
          <a:bodyPr wrap="square" lIns="90620" tIns="45310" rIns="90620" bIns="45310" rtlCol="0">
            <a:spAutoFit/>
          </a:bodyPr>
          <a:lstStyle/>
          <a:p>
            <a:r>
              <a:rPr lang="en-US" sz="750" dirty="0">
                <a:solidFill>
                  <a:schemeClr val="accent1"/>
                </a:solidFill>
                <a:latin typeface="Tw Cen MT"/>
                <a:cs typeface="Tw Cen MT"/>
              </a:rPr>
              <a:t>\</a:t>
            </a:r>
          </a:p>
          <a:p>
            <a:r>
              <a:rPr lang="en-US" sz="2250" dirty="0">
                <a:solidFill>
                  <a:schemeClr val="accent1"/>
                </a:solidFill>
                <a:latin typeface="Tw Cen MT"/>
                <a:cs typeface="Tw Cen MT"/>
              </a:rPr>
              <a:t>Brightstar Ohlson</a:t>
            </a:r>
          </a:p>
          <a:p>
            <a:r>
              <a:rPr lang="en-US" sz="2250" dirty="0">
                <a:solidFill>
                  <a:schemeClr val="accent1"/>
                </a:solidFill>
                <a:latin typeface="Tw Cen MT"/>
                <a:cs typeface="Tw Cen MT"/>
                <a:hlinkClick r:id="rId4"/>
              </a:rPr>
              <a:t>bohlson@brightresearchgroup.com</a:t>
            </a:r>
            <a:endParaRPr lang="en-US" sz="2250" dirty="0">
              <a:solidFill>
                <a:schemeClr val="accent1"/>
              </a:solidFill>
              <a:latin typeface="Tw Cen MT"/>
              <a:cs typeface="Tw Cen MT"/>
            </a:endParaRPr>
          </a:p>
          <a:p>
            <a:endParaRPr lang="en-US" sz="2250" dirty="0">
              <a:solidFill>
                <a:schemeClr val="accent1"/>
              </a:solidFill>
              <a:latin typeface="Tw Cen MT"/>
              <a:cs typeface="Tw Cen MT"/>
            </a:endParaRPr>
          </a:p>
          <a:p>
            <a:endParaRPr lang="en-US" sz="1125" dirty="0">
              <a:solidFill>
                <a:schemeClr val="accent1"/>
              </a:solidFill>
              <a:latin typeface="Tw Cen MT"/>
              <a:cs typeface="Tw Cen MT"/>
            </a:endParaRPr>
          </a:p>
          <a:p>
            <a:endParaRPr lang="en-US" sz="1125" dirty="0">
              <a:solidFill>
                <a:schemeClr val="accent1"/>
              </a:solidFill>
              <a:latin typeface="Tw Cen MT"/>
              <a:cs typeface="Tw Cen MT"/>
            </a:endParaRPr>
          </a:p>
          <a:p>
            <a:r>
              <a:rPr lang="en-US" sz="2250" dirty="0">
                <a:solidFill>
                  <a:schemeClr val="accent1"/>
                </a:solidFill>
                <a:latin typeface="Tw Cen MT"/>
                <a:cs typeface="Tw Cen MT"/>
              </a:rPr>
              <a:t>Vanetta M. Thomas</a:t>
            </a:r>
          </a:p>
          <a:p>
            <a:r>
              <a:rPr lang="en-US" sz="2250" dirty="0">
                <a:solidFill>
                  <a:schemeClr val="accent1"/>
                </a:solidFill>
                <a:latin typeface="Tw Cen MT"/>
                <a:cs typeface="Tw Cen MT"/>
                <a:hlinkClick r:id="rId4"/>
              </a:rPr>
              <a:t>vanetta@brightresearchgroup.com</a:t>
            </a:r>
            <a:endParaRPr lang="en-US" sz="2250" dirty="0">
              <a:solidFill>
                <a:schemeClr val="accent1"/>
              </a:solidFill>
              <a:latin typeface="Tw Cen MT"/>
              <a:cs typeface="Tw Cen MT"/>
            </a:endParaRPr>
          </a:p>
          <a:p>
            <a:endParaRPr lang="en-US" sz="1125" dirty="0">
              <a:solidFill>
                <a:schemeClr val="accent1"/>
              </a:solidFill>
              <a:latin typeface="Tw Cen MT"/>
              <a:cs typeface="Tw Cen MT"/>
            </a:endParaRPr>
          </a:p>
          <a:p>
            <a:r>
              <a:rPr lang="en-US" sz="2250" dirty="0" err="1">
                <a:solidFill>
                  <a:schemeClr val="accent1"/>
                </a:solidFill>
                <a:latin typeface="Tw Cen MT"/>
                <a:cs typeface="Tw Cen MT"/>
              </a:rPr>
              <a:t>www.brightresearchgroup.com</a:t>
            </a:r>
            <a:endParaRPr lang="en-US" sz="2250" dirty="0">
              <a:solidFill>
                <a:schemeClr val="accent1"/>
              </a:solidFill>
              <a:latin typeface="Tw Cen MT"/>
              <a:cs typeface="Tw Cen MT"/>
            </a:endParaRPr>
          </a:p>
        </p:txBody>
      </p:sp>
      <p:cxnSp>
        <p:nvCxnSpPr>
          <p:cNvPr id="13" name="Straight Connector 12"/>
          <p:cNvCxnSpPr/>
          <p:nvPr/>
        </p:nvCxnSpPr>
        <p:spPr>
          <a:xfrm rot="5400000">
            <a:off x="3994473" y="3524437"/>
            <a:ext cx="3263556" cy="15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509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6A4A-72B3-7B4F-BC9F-DEFF961E18F6}"/>
              </a:ext>
            </a:extLst>
          </p:cNvPr>
          <p:cNvSpPr>
            <a:spLocks noGrp="1"/>
          </p:cNvSpPr>
          <p:nvPr>
            <p:ph type="title"/>
          </p:nvPr>
        </p:nvSpPr>
        <p:spPr/>
        <p:txBody>
          <a:bodyPr>
            <a:normAutofit/>
          </a:bodyPr>
          <a:lstStyle/>
          <a:p>
            <a:r>
              <a:rPr lang="en-US" dirty="0"/>
              <a:t>Community workshops</a:t>
            </a:r>
          </a:p>
        </p:txBody>
      </p:sp>
      <p:sp>
        <p:nvSpPr>
          <p:cNvPr id="3" name="Footer Placeholder 2">
            <a:extLst>
              <a:ext uri="{FF2B5EF4-FFF2-40B4-BE49-F238E27FC236}">
                <a16:creationId xmlns:a16="http://schemas.microsoft.com/office/drawing/2014/main" id="{3E08C464-D497-9A4A-8768-F9EA6B805C70}"/>
              </a:ext>
            </a:extLst>
          </p:cNvPr>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4" name="Slide Number Placeholder 3">
            <a:extLst>
              <a:ext uri="{FF2B5EF4-FFF2-40B4-BE49-F238E27FC236}">
                <a16:creationId xmlns:a16="http://schemas.microsoft.com/office/drawing/2014/main" id="{23AEF7FD-89F6-AD43-8B2E-EF9E4177C282}"/>
              </a:ext>
            </a:extLst>
          </p:cNvPr>
          <p:cNvSpPr>
            <a:spLocks noGrp="1"/>
          </p:cNvSpPr>
          <p:nvPr>
            <p:ph type="sldNum" sz="quarter" idx="12"/>
          </p:nvPr>
        </p:nvSpPr>
        <p:spPr/>
        <p:txBody>
          <a:bodyPr>
            <a:normAutofit fontScale="85000" lnSpcReduction="20000"/>
          </a:bodyPr>
          <a:lstStyle/>
          <a:p>
            <a:fld id="{076629CB-7937-4506-A327-ACF88B95BB03}" type="slidenum">
              <a:rPr lang="en-US" smtClean="0">
                <a:latin typeface="Tw Cen MT"/>
              </a:rPr>
              <a:pPr/>
              <a:t>2</a:t>
            </a:fld>
            <a:endParaRPr lang="en-US" dirty="0">
              <a:latin typeface="Tw Cen MT"/>
            </a:endParaRPr>
          </a:p>
        </p:txBody>
      </p:sp>
      <p:sp>
        <p:nvSpPr>
          <p:cNvPr id="8" name="Content Placeholder 7">
            <a:extLst>
              <a:ext uri="{FF2B5EF4-FFF2-40B4-BE49-F238E27FC236}">
                <a16:creationId xmlns:a16="http://schemas.microsoft.com/office/drawing/2014/main" id="{19870F9A-C239-E442-8563-A79453C2A31C}"/>
              </a:ext>
            </a:extLst>
          </p:cNvPr>
          <p:cNvSpPr>
            <a:spLocks noGrp="1"/>
          </p:cNvSpPr>
          <p:nvPr>
            <p:ph sz="quarter" idx="1"/>
          </p:nvPr>
        </p:nvSpPr>
        <p:spPr>
          <a:xfrm>
            <a:off x="246286" y="1753534"/>
            <a:ext cx="6546572" cy="5081122"/>
          </a:xfrm>
        </p:spPr>
        <p:txBody>
          <a:bodyPr>
            <a:normAutofit/>
          </a:bodyPr>
          <a:lstStyle/>
          <a:p>
            <a:pPr marL="114300" indent="0">
              <a:lnSpc>
                <a:spcPct val="100000"/>
              </a:lnSpc>
              <a:buNone/>
            </a:pPr>
            <a:r>
              <a:rPr lang="en-US" sz="2050" dirty="0"/>
              <a:t>BRG conducted 4 workshops with community members and leaders to:</a:t>
            </a:r>
          </a:p>
          <a:p>
            <a:pPr>
              <a:lnSpc>
                <a:spcPct val="100000"/>
              </a:lnSpc>
            </a:pPr>
            <a:r>
              <a:rPr lang="en-US" sz="2050" dirty="0"/>
              <a:t>Learn about the </a:t>
            </a:r>
            <a:r>
              <a:rPr lang="en-US" sz="2050" b="1" dirty="0">
                <a:solidFill>
                  <a:schemeClr val="tx2"/>
                </a:solidFill>
              </a:rPr>
              <a:t>strengths and needs of Oakland’s youth</a:t>
            </a:r>
            <a:endParaRPr lang="en-US" sz="2050" dirty="0"/>
          </a:p>
          <a:p>
            <a:pPr>
              <a:lnSpc>
                <a:spcPct val="100000"/>
              </a:lnSpc>
            </a:pPr>
            <a:r>
              <a:rPr lang="en-US" sz="2050" dirty="0"/>
              <a:t>Hear directly from </a:t>
            </a:r>
            <a:r>
              <a:rPr lang="en-US" sz="2050" b="1" dirty="0">
                <a:solidFill>
                  <a:schemeClr val="tx2"/>
                </a:solidFill>
              </a:rPr>
              <a:t>groups most impacted by </a:t>
            </a:r>
            <a:r>
              <a:rPr lang="en-US" sz="2050" dirty="0"/>
              <a:t>social and economical </a:t>
            </a:r>
            <a:r>
              <a:rPr lang="en-US" sz="2050" b="1" dirty="0">
                <a:solidFill>
                  <a:schemeClr val="tx2"/>
                </a:solidFill>
              </a:rPr>
              <a:t>inequities and inequalities</a:t>
            </a:r>
            <a:r>
              <a:rPr lang="en-US" sz="2050" dirty="0"/>
              <a:t> (i.e. Black and Latin families) about their strengths, needs and priorities</a:t>
            </a:r>
          </a:p>
          <a:p>
            <a:pPr>
              <a:lnSpc>
                <a:spcPct val="100000"/>
              </a:lnSpc>
            </a:pPr>
            <a:r>
              <a:rPr lang="en-US" sz="2050" dirty="0"/>
              <a:t>Provide a platform to </a:t>
            </a:r>
            <a:r>
              <a:rPr lang="en-US" sz="2050" b="1" dirty="0">
                <a:solidFill>
                  <a:schemeClr val="tx2"/>
                </a:solidFill>
              </a:rPr>
              <a:t>gather community member input </a:t>
            </a:r>
            <a:r>
              <a:rPr lang="en-US" sz="2050" dirty="0"/>
              <a:t>that may inform new ideas for OFCY strategies and role</a:t>
            </a:r>
          </a:p>
          <a:p>
            <a:pPr>
              <a:lnSpc>
                <a:spcPct val="100000"/>
              </a:lnSpc>
            </a:pPr>
            <a:endParaRPr lang="en-US" sz="2050" dirty="0"/>
          </a:p>
          <a:p>
            <a:pPr>
              <a:lnSpc>
                <a:spcPct val="100000"/>
              </a:lnSpc>
            </a:pPr>
            <a:endParaRPr lang="en-US" sz="2050" dirty="0"/>
          </a:p>
        </p:txBody>
      </p:sp>
      <p:graphicFrame>
        <p:nvGraphicFramePr>
          <p:cNvPr id="9" name="Table 8">
            <a:extLst>
              <a:ext uri="{FF2B5EF4-FFF2-40B4-BE49-F238E27FC236}">
                <a16:creationId xmlns:a16="http://schemas.microsoft.com/office/drawing/2014/main" id="{DA47840C-7478-364D-A75A-C459A5AA1EBA}"/>
              </a:ext>
            </a:extLst>
          </p:cNvPr>
          <p:cNvGraphicFramePr>
            <a:graphicFrameLocks noGrp="1"/>
          </p:cNvGraphicFramePr>
          <p:nvPr>
            <p:extLst>
              <p:ext uri="{D42A27DB-BD31-4B8C-83A1-F6EECF244321}">
                <p14:modId xmlns:p14="http://schemas.microsoft.com/office/powerpoint/2010/main" val="297270565"/>
              </p:ext>
            </p:extLst>
          </p:nvPr>
        </p:nvGraphicFramePr>
        <p:xfrm>
          <a:off x="6792858" y="2075516"/>
          <a:ext cx="4686783" cy="2706968"/>
        </p:xfrm>
        <a:graphic>
          <a:graphicData uri="http://schemas.openxmlformats.org/drawingml/2006/table">
            <a:tbl>
              <a:tblPr/>
              <a:tblGrid>
                <a:gridCol w="2616185">
                  <a:extLst>
                    <a:ext uri="{9D8B030D-6E8A-4147-A177-3AD203B41FA5}">
                      <a16:colId xmlns:a16="http://schemas.microsoft.com/office/drawing/2014/main" val="3568081704"/>
                    </a:ext>
                  </a:extLst>
                </a:gridCol>
                <a:gridCol w="2070598">
                  <a:extLst>
                    <a:ext uri="{9D8B030D-6E8A-4147-A177-3AD203B41FA5}">
                      <a16:colId xmlns:a16="http://schemas.microsoft.com/office/drawing/2014/main" val="704150121"/>
                    </a:ext>
                  </a:extLst>
                </a:gridCol>
              </a:tblGrid>
              <a:tr h="395358">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578A85"/>
                    </a:solidFill>
                  </a:tcPr>
                </a:tc>
                <a:tc>
                  <a:txBody>
                    <a:bodyPr/>
                    <a:lstStyle/>
                    <a:p>
                      <a:pPr algn="l" fontAlgn="b"/>
                      <a:r>
                        <a:rPr lang="en-US" sz="1800" b="1" i="0" u="none" strike="noStrike" dirty="0">
                          <a:solidFill>
                            <a:srgbClr val="FFFFFF"/>
                          </a:solidFill>
                          <a:effectLst/>
                          <a:latin typeface="Calibri" panose="020F0502020204030204" pitchFamily="34" charset="0"/>
                        </a:rPr>
                        <a:t>Total Participants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78A85"/>
                    </a:solidFill>
                  </a:tcPr>
                </a:tc>
                <a:extLst>
                  <a:ext uri="{0D108BD9-81ED-4DB2-BD59-A6C34878D82A}">
                    <a16:rowId xmlns:a16="http://schemas.microsoft.com/office/drawing/2014/main" val="3026368543"/>
                  </a:ext>
                </a:extLst>
              </a:tr>
              <a:tr h="395358">
                <a:tc>
                  <a:txBody>
                    <a:bodyPr/>
                    <a:lstStyle/>
                    <a:p>
                      <a:pPr algn="l" fontAlgn="b"/>
                      <a:r>
                        <a:rPr lang="en-US" sz="1800" b="1" i="0" u="none" strike="noStrike" dirty="0">
                          <a:solidFill>
                            <a:srgbClr val="FFFFFF"/>
                          </a:solidFill>
                          <a:effectLst/>
                          <a:latin typeface="Calibri" panose="020F0502020204030204" pitchFamily="34" charset="0"/>
                        </a:rPr>
                        <a:t>TAY Workshop</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75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7349604"/>
                  </a:ext>
                </a:extLst>
              </a:tr>
              <a:tr h="395358">
                <a:tc>
                  <a:txBody>
                    <a:bodyPr/>
                    <a:lstStyle/>
                    <a:p>
                      <a:pPr algn="l" fontAlgn="b"/>
                      <a:r>
                        <a:rPr lang="en-US" sz="1800" b="1" i="0" u="none" strike="noStrike" dirty="0">
                          <a:solidFill>
                            <a:srgbClr val="FFFFFF"/>
                          </a:solidFill>
                          <a:effectLst/>
                          <a:latin typeface="Calibri" panose="020F0502020204030204" pitchFamily="34" charset="0"/>
                        </a:rPr>
                        <a:t>Provider Workshop</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75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44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01151258"/>
                  </a:ext>
                </a:extLst>
              </a:tr>
              <a:tr h="395358">
                <a:tc>
                  <a:txBody>
                    <a:bodyPr/>
                    <a:lstStyle/>
                    <a:p>
                      <a:pPr algn="l" fontAlgn="b"/>
                      <a:r>
                        <a:rPr lang="en-US" sz="1800" b="1" i="0" u="none" strike="noStrike" dirty="0">
                          <a:solidFill>
                            <a:srgbClr val="FFFFFF"/>
                          </a:solidFill>
                          <a:effectLst/>
                          <a:latin typeface="Calibri" panose="020F0502020204030204" pitchFamily="34" charset="0"/>
                        </a:rPr>
                        <a:t>Youth Forum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75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6780680"/>
                  </a:ext>
                </a:extLst>
              </a:tr>
              <a:tr h="730178">
                <a:tc>
                  <a:txBody>
                    <a:bodyPr/>
                    <a:lstStyle/>
                    <a:p>
                      <a:pPr algn="l" fontAlgn="b"/>
                      <a:r>
                        <a:rPr lang="en-US" sz="1800" b="1" i="0" u="none" strike="noStrike" dirty="0">
                          <a:solidFill>
                            <a:srgbClr val="FFFFFF"/>
                          </a:solidFill>
                          <a:effectLst/>
                          <a:latin typeface="Calibri" panose="020F0502020204030204" pitchFamily="34" charset="0"/>
                        </a:rPr>
                        <a:t>Parent/Caregiver Workshop</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65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830307"/>
                  </a:ext>
                </a:extLst>
              </a:tr>
              <a:tr h="395358">
                <a:tc>
                  <a:txBody>
                    <a:bodyPr/>
                    <a:lstStyle/>
                    <a:p>
                      <a:pPr algn="l" fontAlgn="b"/>
                      <a:r>
                        <a:rPr lang="en-US" sz="1800" b="1" i="0" u="none" strike="noStrike" dirty="0">
                          <a:solidFill>
                            <a:srgbClr val="FFFFFF"/>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177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867977"/>
                  </a:ext>
                </a:extLst>
              </a:tr>
            </a:tbl>
          </a:graphicData>
        </a:graphic>
      </p:graphicFrame>
    </p:spTree>
    <p:extLst>
      <p:ext uri="{BB962C8B-B14F-4D97-AF65-F5344CB8AC3E}">
        <p14:creationId xmlns:p14="http://schemas.microsoft.com/office/powerpoint/2010/main" val="108237519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6A4A-72B3-7B4F-BC9F-DEFF961E18F6}"/>
              </a:ext>
            </a:extLst>
          </p:cNvPr>
          <p:cNvSpPr>
            <a:spLocks noGrp="1"/>
          </p:cNvSpPr>
          <p:nvPr>
            <p:ph type="title"/>
          </p:nvPr>
        </p:nvSpPr>
        <p:spPr/>
        <p:txBody>
          <a:bodyPr>
            <a:normAutofit/>
          </a:bodyPr>
          <a:lstStyle/>
          <a:p>
            <a:r>
              <a:rPr lang="en-US" dirty="0"/>
              <a:t>Community workshops – Demographics </a:t>
            </a:r>
          </a:p>
        </p:txBody>
      </p:sp>
      <p:sp>
        <p:nvSpPr>
          <p:cNvPr id="3" name="Footer Placeholder 2">
            <a:extLst>
              <a:ext uri="{FF2B5EF4-FFF2-40B4-BE49-F238E27FC236}">
                <a16:creationId xmlns:a16="http://schemas.microsoft.com/office/drawing/2014/main" id="{3E08C464-D497-9A4A-8768-F9EA6B805C70}"/>
              </a:ext>
            </a:extLst>
          </p:cNvPr>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4" name="Slide Number Placeholder 3">
            <a:extLst>
              <a:ext uri="{FF2B5EF4-FFF2-40B4-BE49-F238E27FC236}">
                <a16:creationId xmlns:a16="http://schemas.microsoft.com/office/drawing/2014/main" id="{23AEF7FD-89F6-AD43-8B2E-EF9E4177C282}"/>
              </a:ext>
            </a:extLst>
          </p:cNvPr>
          <p:cNvSpPr>
            <a:spLocks noGrp="1"/>
          </p:cNvSpPr>
          <p:nvPr>
            <p:ph type="sldNum" sz="quarter" idx="12"/>
          </p:nvPr>
        </p:nvSpPr>
        <p:spPr/>
        <p:txBody>
          <a:bodyPr>
            <a:normAutofit fontScale="85000" lnSpcReduction="20000"/>
          </a:bodyPr>
          <a:lstStyle/>
          <a:p>
            <a:fld id="{076629CB-7937-4506-A327-ACF88B95BB03}" type="slidenum">
              <a:rPr lang="en-US" smtClean="0">
                <a:latin typeface="Tw Cen MT"/>
              </a:rPr>
              <a:pPr/>
              <a:t>3</a:t>
            </a:fld>
            <a:endParaRPr lang="en-US" dirty="0">
              <a:latin typeface="Tw Cen MT"/>
            </a:endParaRPr>
          </a:p>
        </p:txBody>
      </p:sp>
      <p:sp>
        <p:nvSpPr>
          <p:cNvPr id="8" name="Content Placeholder 7">
            <a:extLst>
              <a:ext uri="{FF2B5EF4-FFF2-40B4-BE49-F238E27FC236}">
                <a16:creationId xmlns:a16="http://schemas.microsoft.com/office/drawing/2014/main" id="{19870F9A-C239-E442-8563-A79453C2A31C}"/>
              </a:ext>
            </a:extLst>
          </p:cNvPr>
          <p:cNvSpPr>
            <a:spLocks noGrp="1"/>
          </p:cNvSpPr>
          <p:nvPr>
            <p:ph sz="quarter" idx="1"/>
          </p:nvPr>
        </p:nvSpPr>
        <p:spPr>
          <a:xfrm>
            <a:off x="423973" y="1765158"/>
            <a:ext cx="4833827" cy="4483049"/>
          </a:xfrm>
        </p:spPr>
        <p:txBody>
          <a:bodyPr>
            <a:normAutofit/>
          </a:bodyPr>
          <a:lstStyle/>
          <a:p>
            <a:pPr>
              <a:lnSpc>
                <a:spcPct val="100000"/>
              </a:lnSpc>
            </a:pPr>
            <a:r>
              <a:rPr lang="en-US" sz="2000" dirty="0"/>
              <a:t>Nearly half of all participants were Asian</a:t>
            </a:r>
          </a:p>
          <a:p>
            <a:pPr>
              <a:lnSpc>
                <a:spcPct val="100000"/>
              </a:lnSpc>
            </a:pPr>
            <a:r>
              <a:rPr lang="en-US" sz="2000" dirty="0"/>
              <a:t>A majority of participants were immigrants or children of immigrants</a:t>
            </a:r>
          </a:p>
          <a:p>
            <a:pPr>
              <a:lnSpc>
                <a:spcPct val="100000"/>
              </a:lnSpc>
            </a:pPr>
            <a:r>
              <a:rPr lang="en-US" sz="2000" dirty="0"/>
              <a:t>Black residents were underrepresented</a:t>
            </a:r>
          </a:p>
          <a:p>
            <a:pPr>
              <a:lnSpc>
                <a:spcPct val="100000"/>
              </a:lnSpc>
            </a:pPr>
            <a:r>
              <a:rPr lang="en-US" sz="2000" dirty="0"/>
              <a:t>Majority of participants reside in 94606, 94607, and 94601 zip codes, respectively </a:t>
            </a:r>
          </a:p>
          <a:p>
            <a:pPr>
              <a:lnSpc>
                <a:spcPct val="100000"/>
              </a:lnSpc>
            </a:pPr>
            <a:endParaRPr lang="en-US" sz="2000" dirty="0"/>
          </a:p>
        </p:txBody>
      </p:sp>
      <p:graphicFrame>
        <p:nvGraphicFramePr>
          <p:cNvPr id="9" name="Chart 8">
            <a:extLst>
              <a:ext uri="{FF2B5EF4-FFF2-40B4-BE49-F238E27FC236}">
                <a16:creationId xmlns:a16="http://schemas.microsoft.com/office/drawing/2014/main" id="{DDA80D19-B3AE-EE49-B016-B57ED267C5BF}"/>
              </a:ext>
            </a:extLst>
          </p:cNvPr>
          <p:cNvGraphicFramePr/>
          <p:nvPr>
            <p:extLst>
              <p:ext uri="{D42A27DB-BD31-4B8C-83A1-F6EECF244321}">
                <p14:modId xmlns:p14="http://schemas.microsoft.com/office/powerpoint/2010/main" val="3714634795"/>
              </p:ext>
            </p:extLst>
          </p:nvPr>
        </p:nvGraphicFramePr>
        <p:xfrm>
          <a:off x="4773388" y="1604582"/>
          <a:ext cx="7228111" cy="4753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71081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6A4A-72B3-7B4F-BC9F-DEFF961E18F6}"/>
              </a:ext>
            </a:extLst>
          </p:cNvPr>
          <p:cNvSpPr>
            <a:spLocks noGrp="1"/>
          </p:cNvSpPr>
          <p:nvPr>
            <p:ph type="title"/>
          </p:nvPr>
        </p:nvSpPr>
        <p:spPr/>
        <p:txBody>
          <a:bodyPr>
            <a:normAutofit/>
          </a:bodyPr>
          <a:lstStyle/>
          <a:p>
            <a:r>
              <a:rPr lang="en-US" dirty="0"/>
              <a:t>Community workshops – Demographics </a:t>
            </a:r>
          </a:p>
        </p:txBody>
      </p:sp>
      <p:sp>
        <p:nvSpPr>
          <p:cNvPr id="3" name="Footer Placeholder 2">
            <a:extLst>
              <a:ext uri="{FF2B5EF4-FFF2-40B4-BE49-F238E27FC236}">
                <a16:creationId xmlns:a16="http://schemas.microsoft.com/office/drawing/2014/main" id="{3E08C464-D497-9A4A-8768-F9EA6B805C70}"/>
              </a:ext>
            </a:extLst>
          </p:cNvPr>
          <p:cNvSpPr>
            <a:spLocks noGrp="1"/>
          </p:cNvSpPr>
          <p:nvPr>
            <p:ph type="ftr" sz="quarter" idx="11"/>
          </p:nvPr>
        </p:nvSpPr>
        <p:spPr/>
        <p:txBody>
          <a:bodyPr/>
          <a:lstStyle/>
          <a:p>
            <a:r>
              <a:rPr lang="en-US" dirty="0">
                <a:solidFill>
                  <a:srgbClr val="008283"/>
                </a:solidFill>
                <a:latin typeface="Tw Cen MT"/>
              </a:rPr>
              <a:t>Prepared by Bright Research Group</a:t>
            </a:r>
          </a:p>
        </p:txBody>
      </p:sp>
      <p:sp>
        <p:nvSpPr>
          <p:cNvPr id="4" name="Slide Number Placeholder 3">
            <a:extLst>
              <a:ext uri="{FF2B5EF4-FFF2-40B4-BE49-F238E27FC236}">
                <a16:creationId xmlns:a16="http://schemas.microsoft.com/office/drawing/2014/main" id="{23AEF7FD-89F6-AD43-8B2E-EF9E4177C282}"/>
              </a:ext>
            </a:extLst>
          </p:cNvPr>
          <p:cNvSpPr>
            <a:spLocks noGrp="1"/>
          </p:cNvSpPr>
          <p:nvPr>
            <p:ph type="sldNum" sz="quarter" idx="12"/>
          </p:nvPr>
        </p:nvSpPr>
        <p:spPr/>
        <p:txBody>
          <a:bodyPr>
            <a:normAutofit fontScale="85000" lnSpcReduction="20000"/>
          </a:bodyPr>
          <a:lstStyle/>
          <a:p>
            <a:fld id="{076629CB-7937-4506-A327-ACF88B95BB03}" type="slidenum">
              <a:rPr lang="en-US" smtClean="0">
                <a:latin typeface="Tw Cen MT"/>
              </a:rPr>
              <a:pPr/>
              <a:t>4</a:t>
            </a:fld>
            <a:endParaRPr lang="en-US" dirty="0">
              <a:latin typeface="Tw Cen MT"/>
            </a:endParaRPr>
          </a:p>
        </p:txBody>
      </p:sp>
      <p:sp>
        <p:nvSpPr>
          <p:cNvPr id="8" name="Content Placeholder 7">
            <a:extLst>
              <a:ext uri="{FF2B5EF4-FFF2-40B4-BE49-F238E27FC236}">
                <a16:creationId xmlns:a16="http://schemas.microsoft.com/office/drawing/2014/main" id="{19870F9A-C239-E442-8563-A79453C2A31C}"/>
              </a:ext>
            </a:extLst>
          </p:cNvPr>
          <p:cNvSpPr>
            <a:spLocks noGrp="1"/>
          </p:cNvSpPr>
          <p:nvPr>
            <p:ph sz="quarter" idx="1"/>
          </p:nvPr>
        </p:nvSpPr>
        <p:spPr>
          <a:xfrm>
            <a:off x="423973" y="1765158"/>
            <a:ext cx="5351087" cy="4483049"/>
          </a:xfrm>
        </p:spPr>
        <p:txBody>
          <a:bodyPr>
            <a:normAutofit/>
          </a:bodyPr>
          <a:lstStyle/>
          <a:p>
            <a:pPr>
              <a:lnSpc>
                <a:spcPct val="100000"/>
              </a:lnSpc>
            </a:pPr>
            <a:r>
              <a:rPr lang="en-US" sz="2400" dirty="0"/>
              <a:t>Nearly half of all participants were as Asian</a:t>
            </a:r>
          </a:p>
          <a:p>
            <a:pPr>
              <a:lnSpc>
                <a:spcPct val="100000"/>
              </a:lnSpc>
            </a:pPr>
            <a:r>
              <a:rPr lang="en-US" sz="2400" dirty="0"/>
              <a:t>A majority of participants are immigrants or children of immigrants</a:t>
            </a:r>
          </a:p>
          <a:p>
            <a:pPr>
              <a:lnSpc>
                <a:spcPct val="100000"/>
              </a:lnSpc>
            </a:pPr>
            <a:r>
              <a:rPr lang="en-US" sz="2400" dirty="0"/>
              <a:t>Black residents were underrepresented</a:t>
            </a:r>
          </a:p>
          <a:p>
            <a:pPr>
              <a:lnSpc>
                <a:spcPct val="100000"/>
              </a:lnSpc>
            </a:pPr>
            <a:r>
              <a:rPr lang="en-US" sz="2400" dirty="0"/>
              <a:t>Majority of participants reside in 94606, 94607, and 94601 zip codes, respectively </a:t>
            </a:r>
          </a:p>
          <a:p>
            <a:pPr>
              <a:lnSpc>
                <a:spcPct val="100000"/>
              </a:lnSpc>
            </a:pPr>
            <a:endParaRPr lang="en-US" sz="2050" dirty="0"/>
          </a:p>
        </p:txBody>
      </p:sp>
      <p:graphicFrame>
        <p:nvGraphicFramePr>
          <p:cNvPr id="6" name="Table 5">
            <a:extLst>
              <a:ext uri="{FF2B5EF4-FFF2-40B4-BE49-F238E27FC236}">
                <a16:creationId xmlns:a16="http://schemas.microsoft.com/office/drawing/2014/main" id="{3813F9C1-E0C3-ED42-AC22-FBBA3D75556F}"/>
              </a:ext>
            </a:extLst>
          </p:cNvPr>
          <p:cNvGraphicFramePr>
            <a:graphicFrameLocks noGrp="1"/>
          </p:cNvGraphicFramePr>
          <p:nvPr/>
        </p:nvGraphicFramePr>
        <p:xfrm>
          <a:off x="5775060" y="1765158"/>
          <a:ext cx="6098888" cy="3535711"/>
        </p:xfrm>
        <a:graphic>
          <a:graphicData uri="http://schemas.openxmlformats.org/drawingml/2006/table">
            <a:tbl>
              <a:tblPr/>
              <a:tblGrid>
                <a:gridCol w="1221291">
                  <a:extLst>
                    <a:ext uri="{9D8B030D-6E8A-4147-A177-3AD203B41FA5}">
                      <a16:colId xmlns:a16="http://schemas.microsoft.com/office/drawing/2014/main" val="3809762407"/>
                    </a:ext>
                  </a:extLst>
                </a:gridCol>
                <a:gridCol w="1302038">
                  <a:extLst>
                    <a:ext uri="{9D8B030D-6E8A-4147-A177-3AD203B41FA5}">
                      <a16:colId xmlns:a16="http://schemas.microsoft.com/office/drawing/2014/main" val="2796438960"/>
                    </a:ext>
                  </a:extLst>
                </a:gridCol>
                <a:gridCol w="1342411">
                  <a:extLst>
                    <a:ext uri="{9D8B030D-6E8A-4147-A177-3AD203B41FA5}">
                      <a16:colId xmlns:a16="http://schemas.microsoft.com/office/drawing/2014/main" val="2052382412"/>
                    </a:ext>
                  </a:extLst>
                </a:gridCol>
                <a:gridCol w="1090080">
                  <a:extLst>
                    <a:ext uri="{9D8B030D-6E8A-4147-A177-3AD203B41FA5}">
                      <a16:colId xmlns:a16="http://schemas.microsoft.com/office/drawing/2014/main" val="1131849969"/>
                    </a:ext>
                  </a:extLst>
                </a:gridCol>
                <a:gridCol w="1143068">
                  <a:extLst>
                    <a:ext uri="{9D8B030D-6E8A-4147-A177-3AD203B41FA5}">
                      <a16:colId xmlns:a16="http://schemas.microsoft.com/office/drawing/2014/main" val="1967492176"/>
                    </a:ext>
                  </a:extLst>
                </a:gridCol>
              </a:tblGrid>
              <a:tr h="848559">
                <a:tc>
                  <a:txBody>
                    <a:bodyPr/>
                    <a:lstStyle/>
                    <a:p>
                      <a:pPr algn="l" fontAlgn="b"/>
                      <a:r>
                        <a:rPr lang="en-US" sz="16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78A85"/>
                    </a:solidFill>
                  </a:tcPr>
                </a:tc>
                <a:tc>
                  <a:txBody>
                    <a:bodyPr/>
                    <a:lstStyle/>
                    <a:p>
                      <a:pPr algn="ctr" fontAlgn="ctr"/>
                      <a:r>
                        <a:rPr lang="en-US" sz="1600" b="1" i="0" u="none" strike="noStrike" dirty="0">
                          <a:solidFill>
                            <a:srgbClr val="FFFFFF"/>
                          </a:solidFill>
                          <a:effectLst/>
                          <a:latin typeface="Arial" panose="020B0604020202020204" pitchFamily="34" charset="0"/>
                        </a:rPr>
                        <a:t>TAY Workshop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78A85"/>
                    </a:solidFill>
                  </a:tcPr>
                </a:tc>
                <a:tc>
                  <a:txBody>
                    <a:bodyPr/>
                    <a:lstStyle/>
                    <a:p>
                      <a:pPr algn="ctr" fontAlgn="ctr"/>
                      <a:r>
                        <a:rPr lang="en-US" sz="1600" b="1" i="0" u="none" strike="noStrike">
                          <a:solidFill>
                            <a:srgbClr val="FFFFFF"/>
                          </a:solidFill>
                          <a:effectLst/>
                          <a:latin typeface="Arial" panose="020B0604020202020204" pitchFamily="34" charset="0"/>
                        </a:rPr>
                        <a:t>Youth Forum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78A85"/>
                    </a:solidFill>
                  </a:tcPr>
                </a:tc>
                <a:tc>
                  <a:txBody>
                    <a:bodyPr/>
                    <a:lstStyle/>
                    <a:p>
                      <a:pPr algn="ctr" fontAlgn="ctr"/>
                      <a:r>
                        <a:rPr lang="en-US" sz="1600" b="1" i="0" u="none" strike="noStrike" dirty="0">
                          <a:solidFill>
                            <a:srgbClr val="FFFFFF"/>
                          </a:solidFill>
                          <a:effectLst/>
                          <a:latin typeface="Arial" panose="020B0604020202020204" pitchFamily="34" charset="0"/>
                        </a:rPr>
                        <a:t>Parent &amp; Caregiver</a:t>
                      </a:r>
                      <a:br>
                        <a:rPr lang="en-US" sz="1600" b="1" i="0" u="none" strike="noStrike" dirty="0">
                          <a:solidFill>
                            <a:srgbClr val="FFFFFF"/>
                          </a:solidFill>
                          <a:effectLst/>
                          <a:latin typeface="Arial" panose="020B0604020202020204" pitchFamily="34" charset="0"/>
                        </a:rPr>
                      </a:br>
                      <a:r>
                        <a:rPr lang="en-US" sz="1600" b="1" i="0" u="none" strike="noStrike" dirty="0">
                          <a:solidFill>
                            <a:srgbClr val="FFFFFF"/>
                          </a:solidFill>
                          <a:effectLst/>
                          <a:latin typeface="Arial" panose="020B0604020202020204" pitchFamily="34" charset="0"/>
                        </a:rPr>
                        <a:t>Workshop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78A85"/>
                    </a:solidFill>
                  </a:tcPr>
                </a:tc>
                <a:tc>
                  <a:txBody>
                    <a:bodyPr/>
                    <a:lstStyle/>
                    <a:p>
                      <a:pPr algn="ctr" fontAlgn="ctr"/>
                      <a:r>
                        <a:rPr lang="en-US" sz="1600" b="1" i="0" u="none" strike="noStrike" dirty="0">
                          <a:solidFill>
                            <a:srgbClr val="FFFFFF"/>
                          </a:solidFill>
                          <a:effectLst/>
                          <a:latin typeface="Arial" panose="020B0604020202020204" pitchFamily="34" charset="0"/>
                        </a:rPr>
                        <a:t>All Workshops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78A85"/>
                    </a:solidFill>
                  </a:tcPr>
                </a:tc>
                <a:extLst>
                  <a:ext uri="{0D108BD9-81ED-4DB2-BD59-A6C34878D82A}">
                    <a16:rowId xmlns:a16="http://schemas.microsoft.com/office/drawing/2014/main" val="3113869268"/>
                  </a:ext>
                </a:extLst>
              </a:tr>
              <a:tr h="423562">
                <a:tc>
                  <a:txBody>
                    <a:bodyPr/>
                    <a:lstStyle/>
                    <a:p>
                      <a:pPr algn="r" fontAlgn="b"/>
                      <a:r>
                        <a:rPr lang="en-US" sz="1600" b="1" i="0" u="none" strike="noStrike">
                          <a:solidFill>
                            <a:srgbClr val="FFFFFF"/>
                          </a:solidFill>
                          <a:effectLst/>
                          <a:latin typeface="Arial" panose="020B0604020202020204" pitchFamily="34" charset="0"/>
                        </a:rPr>
                        <a:t>Asian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2A549"/>
                    </a:solidFill>
                  </a:tcPr>
                </a:tc>
                <a:tc>
                  <a:txBody>
                    <a:bodyPr/>
                    <a:lstStyle/>
                    <a:p>
                      <a:pPr algn="ctr" fontAlgn="b"/>
                      <a:r>
                        <a:rPr lang="en-US" sz="1600" b="0" i="0" u="none" strike="noStrike" dirty="0">
                          <a:solidFill>
                            <a:srgbClr val="000000"/>
                          </a:solidFill>
                          <a:effectLst/>
                          <a:latin typeface="Arial" panose="020B060402020202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Arial" panose="020B060402020202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Arial" panose="020B0604020202020204" pitchFamily="34" charset="0"/>
                        </a:rPr>
                        <a:t>73</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935611"/>
                  </a:ext>
                </a:extLst>
              </a:tr>
              <a:tr h="569342">
                <a:tc>
                  <a:txBody>
                    <a:bodyPr/>
                    <a:lstStyle/>
                    <a:p>
                      <a:pPr algn="r" fontAlgn="b"/>
                      <a:r>
                        <a:rPr lang="en-US" sz="1600" b="1" i="0" u="none" strike="noStrike">
                          <a:solidFill>
                            <a:srgbClr val="FFFFFF"/>
                          </a:solidFill>
                          <a:effectLst/>
                          <a:latin typeface="Arial" panose="020B0604020202020204" pitchFamily="34" charset="0"/>
                        </a:rPr>
                        <a:t>Middle Eastern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2A549"/>
                    </a:solidFill>
                  </a:tcPr>
                </a:tc>
                <a:tc>
                  <a:txBody>
                    <a:bodyPr/>
                    <a:lstStyle/>
                    <a:p>
                      <a:pPr algn="ctr" fontAlgn="b"/>
                      <a:r>
                        <a:rPr lang="en-US" sz="16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Arial" panose="020B0604020202020204" pitchFamily="34" charset="0"/>
                        </a:rPr>
                        <a:t>12</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3693035"/>
                  </a:ext>
                </a:extLst>
              </a:tr>
              <a:tr h="423562">
                <a:tc>
                  <a:txBody>
                    <a:bodyPr/>
                    <a:lstStyle/>
                    <a:p>
                      <a:pPr algn="r" fontAlgn="b"/>
                      <a:r>
                        <a:rPr lang="en-US" sz="1600" b="1" i="0" u="none" strike="noStrike">
                          <a:solidFill>
                            <a:srgbClr val="FFFFFF"/>
                          </a:solidFill>
                          <a:effectLst/>
                          <a:latin typeface="Arial" panose="020B0604020202020204" pitchFamily="34" charset="0"/>
                        </a:rPr>
                        <a:t>Filipino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2A549"/>
                    </a:solidFill>
                  </a:tcPr>
                </a:tc>
                <a:tc>
                  <a:txBody>
                    <a:bodyPr/>
                    <a:lstStyle/>
                    <a:p>
                      <a:pPr algn="ctr" fontAlgn="b"/>
                      <a:r>
                        <a:rPr lang="en-US" sz="16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8993108"/>
                  </a:ext>
                </a:extLst>
              </a:tr>
              <a:tr h="423562">
                <a:tc>
                  <a:txBody>
                    <a:bodyPr/>
                    <a:lstStyle/>
                    <a:p>
                      <a:pPr algn="r" fontAlgn="b"/>
                      <a:r>
                        <a:rPr lang="en-US" sz="1600" b="1" i="0" u="none" strike="noStrike">
                          <a:solidFill>
                            <a:srgbClr val="FFFFFF"/>
                          </a:solidFill>
                          <a:effectLst/>
                          <a:latin typeface="Arial" panose="020B0604020202020204" pitchFamily="34" charset="0"/>
                        </a:rPr>
                        <a:t>Latino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2A549"/>
                    </a:solidFill>
                  </a:tcPr>
                </a:tc>
                <a:tc>
                  <a:txBody>
                    <a:bodyPr/>
                    <a:lstStyle/>
                    <a:p>
                      <a:pPr algn="ctr" fontAlgn="b"/>
                      <a:r>
                        <a:rPr lang="en-US" sz="1600" b="0" i="0" u="none" strike="noStrike">
                          <a:solidFill>
                            <a:srgbClr val="000000"/>
                          </a:solidFill>
                          <a:effectLst/>
                          <a:latin typeface="Arial" panose="020B060402020202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Arial" panose="020B060402020202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rPr>
                        <a:t>27</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5601375"/>
                  </a:ext>
                </a:extLst>
              </a:tr>
              <a:tr h="423562">
                <a:tc>
                  <a:txBody>
                    <a:bodyPr/>
                    <a:lstStyle/>
                    <a:p>
                      <a:pPr algn="r" fontAlgn="b"/>
                      <a:r>
                        <a:rPr lang="en-US" sz="1600" b="1" i="0" u="none" strike="noStrike">
                          <a:solidFill>
                            <a:srgbClr val="FFFFFF"/>
                          </a:solidFill>
                          <a:effectLst/>
                          <a:latin typeface="Arial" panose="020B0604020202020204" pitchFamily="34" charset="0"/>
                        </a:rPr>
                        <a:t>Black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2A549"/>
                    </a:solidFill>
                  </a:tcPr>
                </a:tc>
                <a:tc>
                  <a:txBody>
                    <a:bodyPr/>
                    <a:lstStyle/>
                    <a:p>
                      <a:pPr algn="ctr" fontAlgn="b"/>
                      <a:r>
                        <a:rPr lang="en-US" sz="1600" b="0" i="0" u="none" strike="noStrike" dirty="0">
                          <a:solidFill>
                            <a:srgbClr val="000000"/>
                          </a:solidFill>
                          <a:effectLst/>
                          <a:latin typeface="Arial" panose="020B060402020202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20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6309071"/>
                  </a:ext>
                </a:extLst>
              </a:tr>
              <a:tr h="423562">
                <a:tc>
                  <a:txBody>
                    <a:bodyPr/>
                    <a:lstStyle/>
                    <a:p>
                      <a:pPr algn="r" fontAlgn="b"/>
                      <a:r>
                        <a:rPr lang="en-US" sz="1600" b="1" i="0" u="none" strike="noStrike" dirty="0">
                          <a:solidFill>
                            <a:srgbClr val="FFFFFF"/>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A549"/>
                    </a:solidFill>
                  </a:tcPr>
                </a:tc>
                <a:tc>
                  <a:txBody>
                    <a:bodyPr/>
                    <a:lstStyle/>
                    <a:p>
                      <a:pPr algn="ctr" fontAlgn="b"/>
                      <a:r>
                        <a:rPr lang="en-US" sz="1600" b="1" i="0" u="none" strike="noStrike" dirty="0">
                          <a:solidFill>
                            <a:srgbClr val="000000"/>
                          </a:solidFill>
                          <a:effectLst/>
                          <a:latin typeface="Arial" panose="020B060402020202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133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582531"/>
                  </a:ext>
                </a:extLst>
              </a:tr>
            </a:tbl>
          </a:graphicData>
        </a:graphic>
      </p:graphicFrame>
    </p:spTree>
    <p:extLst>
      <p:ext uri="{BB962C8B-B14F-4D97-AF65-F5344CB8AC3E}">
        <p14:creationId xmlns:p14="http://schemas.microsoft.com/office/powerpoint/2010/main" val="207418250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8F0F8CB-3CC8-6B4A-8DF1-9FF3AB34C494}"/>
              </a:ext>
            </a:extLst>
          </p:cNvPr>
          <p:cNvSpPr>
            <a:spLocks noGrp="1"/>
          </p:cNvSpPr>
          <p:nvPr>
            <p:ph sz="quarter" idx="1"/>
          </p:nvPr>
        </p:nvSpPr>
        <p:spPr>
          <a:xfrm>
            <a:off x="740296" y="204304"/>
            <a:ext cx="10947769" cy="1071217"/>
          </a:xfrm>
        </p:spPr>
        <p:txBody>
          <a:bodyPr>
            <a:normAutofit/>
          </a:bodyPr>
          <a:lstStyle/>
          <a:p>
            <a:pPr marL="114300" indent="0">
              <a:lnSpc>
                <a:spcPct val="100000"/>
              </a:lnSpc>
              <a:buNone/>
            </a:pPr>
            <a:r>
              <a:rPr lang="en-US" sz="2800" i="1" dirty="0">
                <a:solidFill>
                  <a:schemeClr val="tx2"/>
                </a:solidFill>
              </a:rPr>
              <a:t>Families named diversity, resourcefulness, and a strong network of community-based organizations as some of Oakland’s unique strengths</a:t>
            </a:r>
          </a:p>
        </p:txBody>
      </p:sp>
      <p:sp>
        <p:nvSpPr>
          <p:cNvPr id="4" name="Slide Number Placeholder 3">
            <a:extLst>
              <a:ext uri="{FF2B5EF4-FFF2-40B4-BE49-F238E27FC236}">
                <a16:creationId xmlns:a16="http://schemas.microsoft.com/office/drawing/2014/main" id="{E462CDB0-2B8F-D14D-970F-D02DE7AE3562}"/>
              </a:ext>
            </a:extLst>
          </p:cNvPr>
          <p:cNvSpPr>
            <a:spLocks noGrp="1"/>
          </p:cNvSpPr>
          <p:nvPr>
            <p:ph type="sldNum" sz="quarter" idx="16"/>
          </p:nvPr>
        </p:nvSpPr>
        <p:spPr/>
        <p:txBody>
          <a:bodyPr>
            <a:normAutofit fontScale="85000" lnSpcReduction="20000"/>
          </a:bodyPr>
          <a:lstStyle/>
          <a:p>
            <a:fld id="{076629CB-7937-4506-A327-ACF88B95BB03}" type="slidenum">
              <a:rPr lang="en-US" smtClean="0">
                <a:latin typeface="Tw Cen MT"/>
              </a:rPr>
              <a:pPr/>
              <a:t>5</a:t>
            </a:fld>
            <a:endParaRPr lang="en-US" dirty="0">
              <a:latin typeface="Tw Cen MT"/>
            </a:endParaRPr>
          </a:p>
        </p:txBody>
      </p:sp>
      <p:sp>
        <p:nvSpPr>
          <p:cNvPr id="3" name="Footer Placeholder 2">
            <a:extLst>
              <a:ext uri="{FF2B5EF4-FFF2-40B4-BE49-F238E27FC236}">
                <a16:creationId xmlns:a16="http://schemas.microsoft.com/office/drawing/2014/main" id="{A2E2EFDA-CED6-6048-B2A7-7D9D9C912063}"/>
              </a:ext>
            </a:extLst>
          </p:cNvPr>
          <p:cNvSpPr>
            <a:spLocks noGrp="1"/>
          </p:cNvSpPr>
          <p:nvPr>
            <p:ph type="ftr" sz="quarter" idx="17"/>
          </p:nvPr>
        </p:nvSpPr>
        <p:spPr/>
        <p:txBody>
          <a:bodyPr/>
          <a:lstStyle/>
          <a:p>
            <a:r>
              <a:rPr lang="en-US">
                <a:solidFill>
                  <a:srgbClr val="008283"/>
                </a:solidFill>
                <a:latin typeface="Tw Cen MT"/>
              </a:rPr>
              <a:t>Prepared by Bright Research Group</a:t>
            </a:r>
            <a:endParaRPr lang="en-US" dirty="0">
              <a:solidFill>
                <a:srgbClr val="008283"/>
              </a:solidFill>
              <a:latin typeface="Tw Cen MT"/>
            </a:endParaRPr>
          </a:p>
        </p:txBody>
      </p:sp>
      <p:pic>
        <p:nvPicPr>
          <p:cNvPr id="5130" name="Picture 10" descr="Circle, Hands, Teamwork, Community">
            <a:extLst>
              <a:ext uri="{FF2B5EF4-FFF2-40B4-BE49-F238E27FC236}">
                <a16:creationId xmlns:a16="http://schemas.microsoft.com/office/drawing/2014/main" id="{4ADFEBA1-BA03-D74E-9B2A-9A8C47109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533" y="1800087"/>
            <a:ext cx="4318000" cy="431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754EA05-3AFC-7D4D-A991-E945CDFBE029}"/>
              </a:ext>
            </a:extLst>
          </p:cNvPr>
          <p:cNvSpPr/>
          <p:nvPr/>
        </p:nvSpPr>
        <p:spPr>
          <a:xfrm>
            <a:off x="1004341" y="1516698"/>
            <a:ext cx="6096000" cy="3274358"/>
          </a:xfrm>
          <a:prstGeom prst="rect">
            <a:avLst/>
          </a:prstGeom>
        </p:spPr>
        <p:txBody>
          <a:bodyPr>
            <a:spAutoFit/>
          </a:bodyPr>
          <a:lstStyle/>
          <a:p>
            <a:endParaRPr lang="en-US" sz="2000" dirty="0"/>
          </a:p>
          <a:p>
            <a:r>
              <a:rPr lang="en-US" sz="2000" b="1" dirty="0"/>
              <a:t>Community and Family Strengths</a:t>
            </a:r>
          </a:p>
          <a:p>
            <a:endParaRPr lang="en-US" sz="2000" dirty="0"/>
          </a:p>
          <a:p>
            <a:pPr marL="285750" indent="-285750">
              <a:lnSpc>
                <a:spcPct val="150000"/>
              </a:lnSpc>
              <a:buClr>
                <a:schemeClr val="tx2"/>
              </a:buClr>
              <a:buFont typeface="Wingdings" pitchFamily="2" charset="2"/>
              <a:buChar char="q"/>
            </a:pPr>
            <a:r>
              <a:rPr lang="en-US" sz="2000" dirty="0"/>
              <a:t>Information sharing</a:t>
            </a:r>
          </a:p>
          <a:p>
            <a:pPr marL="285750" indent="-285750">
              <a:lnSpc>
                <a:spcPct val="150000"/>
              </a:lnSpc>
              <a:buClr>
                <a:schemeClr val="tx2"/>
              </a:buClr>
              <a:buFont typeface="Wingdings" pitchFamily="2" charset="2"/>
              <a:buChar char="q"/>
            </a:pPr>
            <a:r>
              <a:rPr lang="en-US" sz="2000" dirty="0"/>
              <a:t>Networks</a:t>
            </a:r>
          </a:p>
          <a:p>
            <a:pPr marL="285750" indent="-285750">
              <a:lnSpc>
                <a:spcPct val="150000"/>
              </a:lnSpc>
              <a:buClr>
                <a:schemeClr val="tx2"/>
              </a:buClr>
              <a:buFont typeface="Wingdings" pitchFamily="2" charset="2"/>
              <a:buChar char="q"/>
            </a:pPr>
            <a:r>
              <a:rPr lang="en-US" sz="2000" dirty="0"/>
              <a:t>Community resources</a:t>
            </a:r>
          </a:p>
          <a:p>
            <a:pPr marL="285750" indent="-285750">
              <a:lnSpc>
                <a:spcPct val="150000"/>
              </a:lnSpc>
              <a:buClr>
                <a:schemeClr val="tx2"/>
              </a:buClr>
              <a:buFont typeface="Wingdings" pitchFamily="2" charset="2"/>
              <a:buChar char="q"/>
            </a:pPr>
            <a:r>
              <a:rPr lang="en-US" sz="2000" dirty="0"/>
              <a:t>Strong valuing of education</a:t>
            </a:r>
          </a:p>
          <a:p>
            <a:pPr marL="285750" indent="-285750">
              <a:lnSpc>
                <a:spcPct val="150000"/>
              </a:lnSpc>
              <a:buClr>
                <a:schemeClr val="tx2"/>
              </a:buClr>
              <a:buFont typeface="Wingdings" pitchFamily="2" charset="2"/>
              <a:buChar char="q"/>
            </a:pPr>
            <a:r>
              <a:rPr lang="en-US" sz="2000" dirty="0"/>
              <a:t>Care for family, friends, and neighbors</a:t>
            </a:r>
          </a:p>
        </p:txBody>
      </p:sp>
      <p:sp>
        <p:nvSpPr>
          <p:cNvPr id="19" name="Text Box 42">
            <a:extLst>
              <a:ext uri="{FF2B5EF4-FFF2-40B4-BE49-F238E27FC236}">
                <a16:creationId xmlns:a16="http://schemas.microsoft.com/office/drawing/2014/main" id="{8C482866-E2D9-8847-9626-120F0336359B}"/>
              </a:ext>
            </a:extLst>
          </p:cNvPr>
          <p:cNvSpPr txBox="1"/>
          <p:nvPr/>
        </p:nvSpPr>
        <p:spPr>
          <a:xfrm>
            <a:off x="740296" y="5151974"/>
            <a:ext cx="6360045" cy="1323778"/>
          </a:xfrm>
          <a:prstGeom prst="rect">
            <a:avLst/>
          </a:prstGeom>
          <a:solidFill>
            <a:schemeClr val="accent5">
              <a:lumMod val="20000"/>
              <a:lumOff val="80000"/>
            </a:schemeClr>
          </a:solidFill>
          <a:ln w="50800" cmpd="dbl">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i="1" dirty="0">
                <a:solidFill>
                  <a:srgbClr val="404040"/>
                </a:solidFill>
                <a:effectLst/>
                <a:ea typeface="Calibri" panose="020F0502020204030204" pitchFamily="34" charset="0"/>
                <a:cs typeface="Calibri" panose="020F0502020204030204" pitchFamily="34" charset="0"/>
              </a:rPr>
              <a:t> “The beauty of our culture is that we share information, and we have a common mentality that we attend community events and model for our children that we want to be a part of change in our community.”</a:t>
            </a:r>
            <a:endParaRPr lang="en-US" dirty="0">
              <a:solidFill>
                <a:srgbClr val="404040"/>
              </a:solidFill>
              <a:effectLst/>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i="1" dirty="0">
                <a:solidFill>
                  <a:srgbClr val="404040"/>
                </a:solidFill>
                <a:effectLst/>
                <a:ea typeface="Calibri" panose="020F0502020204030204" pitchFamily="34" charset="0"/>
                <a:cs typeface="Calibri" panose="020F0502020204030204" pitchFamily="34" charset="0"/>
              </a:rPr>
              <a:t> </a:t>
            </a:r>
            <a:endParaRPr lang="en-US" dirty="0">
              <a:solidFill>
                <a:srgbClr val="404040"/>
              </a:solidFill>
              <a:effectLst/>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i="1" dirty="0">
                <a:solidFill>
                  <a:srgbClr val="FFFFFF"/>
                </a:solidFill>
                <a:effectLst/>
                <a:ea typeface="Calibri" panose="020F0502020204030204" pitchFamily="34" charset="0"/>
                <a:cs typeface="Calibri" panose="020F0502020204030204" pitchFamily="34" charset="0"/>
              </a:rPr>
              <a:t> </a:t>
            </a:r>
            <a:endParaRPr lang="en-US" dirty="0">
              <a:solidFill>
                <a:srgbClr val="40404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40613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2CDB0-2B8F-D14D-970F-D02DE7AE3562}"/>
              </a:ext>
            </a:extLst>
          </p:cNvPr>
          <p:cNvSpPr>
            <a:spLocks noGrp="1"/>
          </p:cNvSpPr>
          <p:nvPr>
            <p:ph type="sldNum" sz="quarter" idx="16"/>
          </p:nvPr>
        </p:nvSpPr>
        <p:spPr/>
        <p:txBody>
          <a:bodyPr>
            <a:normAutofit fontScale="85000" lnSpcReduction="20000"/>
          </a:bodyPr>
          <a:lstStyle/>
          <a:p>
            <a:fld id="{076629CB-7937-4506-A327-ACF88B95BB03}" type="slidenum">
              <a:rPr lang="en-US" smtClean="0">
                <a:latin typeface="Tw Cen MT"/>
              </a:rPr>
              <a:pPr/>
              <a:t>6</a:t>
            </a:fld>
            <a:endParaRPr lang="en-US" dirty="0">
              <a:latin typeface="Tw Cen MT"/>
            </a:endParaRPr>
          </a:p>
        </p:txBody>
      </p:sp>
      <p:sp>
        <p:nvSpPr>
          <p:cNvPr id="3" name="Footer Placeholder 2">
            <a:extLst>
              <a:ext uri="{FF2B5EF4-FFF2-40B4-BE49-F238E27FC236}">
                <a16:creationId xmlns:a16="http://schemas.microsoft.com/office/drawing/2014/main" id="{A2E2EFDA-CED6-6048-B2A7-7D9D9C912063}"/>
              </a:ext>
            </a:extLst>
          </p:cNvPr>
          <p:cNvSpPr>
            <a:spLocks noGrp="1"/>
          </p:cNvSpPr>
          <p:nvPr>
            <p:ph type="ftr" sz="quarter" idx="17"/>
          </p:nvPr>
        </p:nvSpPr>
        <p:spPr>
          <a:xfrm>
            <a:off x="4963889" y="6495925"/>
            <a:ext cx="7228111" cy="365125"/>
          </a:xfrm>
        </p:spPr>
        <p:txBody>
          <a:bodyPr/>
          <a:lstStyle/>
          <a:p>
            <a:r>
              <a:rPr lang="en-US" dirty="0">
                <a:solidFill>
                  <a:srgbClr val="008283"/>
                </a:solidFill>
                <a:latin typeface="Tw Cen MT"/>
              </a:rPr>
              <a:t>Prepared by Bright Research Group</a:t>
            </a:r>
          </a:p>
        </p:txBody>
      </p:sp>
      <p:pic>
        <p:nvPicPr>
          <p:cNvPr id="7" name="Picture 4" descr="Development without gentrification? Oakland's Fruitvale is the model,  report says">
            <a:extLst>
              <a:ext uri="{FF2B5EF4-FFF2-40B4-BE49-F238E27FC236}">
                <a16:creationId xmlns:a16="http://schemas.microsoft.com/office/drawing/2014/main" id="{1C4E52DC-818B-9D4F-BCE2-BBD9EC5A0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183" y="1806168"/>
            <a:ext cx="6035201" cy="40903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EEBA17-3D7C-BC4C-94AA-91C0840307FA}"/>
              </a:ext>
            </a:extLst>
          </p:cNvPr>
          <p:cNvSpPr txBox="1"/>
          <p:nvPr/>
        </p:nvSpPr>
        <p:spPr>
          <a:xfrm>
            <a:off x="8312160" y="5896546"/>
            <a:ext cx="4811151" cy="338554"/>
          </a:xfrm>
          <a:prstGeom prst="rect">
            <a:avLst/>
          </a:prstGeom>
          <a:noFill/>
        </p:spPr>
        <p:txBody>
          <a:bodyPr wrap="square" rtlCol="0">
            <a:spAutoFit/>
          </a:bodyPr>
          <a:lstStyle/>
          <a:p>
            <a:r>
              <a:rPr lang="en-US" sz="1600" i="1" dirty="0">
                <a:solidFill>
                  <a:schemeClr val="accent6">
                    <a:lumMod val="50000"/>
                  </a:schemeClr>
                </a:solidFill>
              </a:rPr>
              <a:t>Photo credit: Jane </a:t>
            </a:r>
            <a:r>
              <a:rPr lang="en-US" sz="1600" i="1" dirty="0" err="1">
                <a:solidFill>
                  <a:schemeClr val="accent6">
                    <a:lumMod val="50000"/>
                  </a:schemeClr>
                </a:solidFill>
              </a:rPr>
              <a:t>Tyska</a:t>
            </a:r>
            <a:r>
              <a:rPr lang="en-US" sz="1600" i="1" dirty="0">
                <a:solidFill>
                  <a:schemeClr val="accent6">
                    <a:lumMod val="50000"/>
                  </a:schemeClr>
                </a:solidFill>
              </a:rPr>
              <a:t>, Bay Area News Group</a:t>
            </a:r>
          </a:p>
        </p:txBody>
      </p:sp>
      <p:sp>
        <p:nvSpPr>
          <p:cNvPr id="9" name="Content Placeholder 8">
            <a:extLst>
              <a:ext uri="{FF2B5EF4-FFF2-40B4-BE49-F238E27FC236}">
                <a16:creationId xmlns:a16="http://schemas.microsoft.com/office/drawing/2014/main" id="{FBDE064F-985F-5441-9BB6-041FC0ACA252}"/>
              </a:ext>
            </a:extLst>
          </p:cNvPr>
          <p:cNvSpPr>
            <a:spLocks noGrp="1"/>
          </p:cNvSpPr>
          <p:nvPr>
            <p:ph sz="quarter" idx="1"/>
          </p:nvPr>
        </p:nvSpPr>
        <p:spPr>
          <a:xfrm>
            <a:off x="495051" y="1806168"/>
            <a:ext cx="5336123" cy="4652780"/>
          </a:xfrm>
        </p:spPr>
        <p:txBody>
          <a:bodyPr>
            <a:normAutofit/>
          </a:bodyPr>
          <a:lstStyle/>
          <a:p>
            <a:pPr>
              <a:lnSpc>
                <a:spcPct val="100000"/>
              </a:lnSpc>
            </a:pPr>
            <a:r>
              <a:rPr lang="en-US" sz="2000" dirty="0"/>
              <a:t>Parents described Oakland as a community rich with resources for families but found resource navigation to be challenging</a:t>
            </a:r>
          </a:p>
          <a:p>
            <a:pPr>
              <a:lnSpc>
                <a:spcPct val="100000"/>
              </a:lnSpc>
            </a:pPr>
            <a:r>
              <a:rPr lang="en-US" sz="2000" dirty="0"/>
              <a:t>Parents reported a strong demand for bilingual resources, parent support, and peer support</a:t>
            </a:r>
          </a:p>
          <a:p>
            <a:pPr>
              <a:lnSpc>
                <a:spcPct val="100000"/>
              </a:lnSpc>
            </a:pPr>
            <a:r>
              <a:rPr lang="en-US" sz="2000" dirty="0"/>
              <a:t>Parents use the internet, Facebook, other social media channels, along with friends, family members, schools, and community-based organizations to learn about resources and information</a:t>
            </a:r>
          </a:p>
        </p:txBody>
      </p:sp>
      <p:sp>
        <p:nvSpPr>
          <p:cNvPr id="13" name="Content Placeholder 13">
            <a:extLst>
              <a:ext uri="{FF2B5EF4-FFF2-40B4-BE49-F238E27FC236}">
                <a16:creationId xmlns:a16="http://schemas.microsoft.com/office/drawing/2014/main" id="{8E55AC0E-5702-E04F-AF52-036422ACDE2A}"/>
              </a:ext>
            </a:extLst>
          </p:cNvPr>
          <p:cNvSpPr txBox="1">
            <a:spLocks/>
          </p:cNvSpPr>
          <p:nvPr/>
        </p:nvSpPr>
        <p:spPr>
          <a:xfrm>
            <a:off x="559417" y="179512"/>
            <a:ext cx="11137532" cy="1837397"/>
          </a:xfrm>
          <a:prstGeom prst="rect">
            <a:avLst/>
          </a:prstGeom>
        </p:spPr>
        <p:txBody>
          <a:bodyPr vert="horz">
            <a:normAutofit/>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14300" indent="0">
              <a:lnSpc>
                <a:spcPct val="100000"/>
              </a:lnSpc>
              <a:buFont typeface="Wingdings" charset="2"/>
              <a:buNone/>
            </a:pPr>
            <a:r>
              <a:rPr lang="en-US" sz="2800" i="1" dirty="0">
                <a:solidFill>
                  <a:schemeClr val="tx2"/>
                </a:solidFill>
              </a:rPr>
              <a:t>Immigrant families need support accessing and navigating the city’s resources, especially monolingual parents</a:t>
            </a:r>
          </a:p>
        </p:txBody>
      </p:sp>
    </p:spTree>
    <p:extLst>
      <p:ext uri="{BB962C8B-B14F-4D97-AF65-F5344CB8AC3E}">
        <p14:creationId xmlns:p14="http://schemas.microsoft.com/office/powerpoint/2010/main" val="238907136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2CDB0-2B8F-D14D-970F-D02DE7AE3562}"/>
              </a:ext>
            </a:extLst>
          </p:cNvPr>
          <p:cNvSpPr>
            <a:spLocks noGrp="1"/>
          </p:cNvSpPr>
          <p:nvPr>
            <p:ph type="sldNum" sz="quarter" idx="16"/>
          </p:nvPr>
        </p:nvSpPr>
        <p:spPr/>
        <p:txBody>
          <a:bodyPr>
            <a:normAutofit fontScale="85000" lnSpcReduction="20000"/>
          </a:bodyPr>
          <a:lstStyle/>
          <a:p>
            <a:fld id="{076629CB-7937-4506-A327-ACF88B95BB03}" type="slidenum">
              <a:rPr lang="en-US" smtClean="0">
                <a:latin typeface="Tw Cen MT"/>
              </a:rPr>
              <a:pPr/>
              <a:t>7</a:t>
            </a:fld>
            <a:endParaRPr lang="en-US" dirty="0">
              <a:latin typeface="Tw Cen MT"/>
            </a:endParaRPr>
          </a:p>
        </p:txBody>
      </p:sp>
      <p:sp>
        <p:nvSpPr>
          <p:cNvPr id="3" name="Footer Placeholder 2">
            <a:extLst>
              <a:ext uri="{FF2B5EF4-FFF2-40B4-BE49-F238E27FC236}">
                <a16:creationId xmlns:a16="http://schemas.microsoft.com/office/drawing/2014/main" id="{A2E2EFDA-CED6-6048-B2A7-7D9D9C912063}"/>
              </a:ext>
            </a:extLst>
          </p:cNvPr>
          <p:cNvSpPr>
            <a:spLocks noGrp="1"/>
          </p:cNvSpPr>
          <p:nvPr>
            <p:ph type="ftr" sz="quarter" idx="17"/>
          </p:nvPr>
        </p:nvSpPr>
        <p:spPr>
          <a:xfrm>
            <a:off x="4963889" y="6495925"/>
            <a:ext cx="7228111" cy="365125"/>
          </a:xfrm>
        </p:spPr>
        <p:txBody>
          <a:bodyPr/>
          <a:lstStyle/>
          <a:p>
            <a:r>
              <a:rPr lang="en-US" dirty="0">
                <a:solidFill>
                  <a:srgbClr val="008283"/>
                </a:solidFill>
                <a:latin typeface="Tw Cen MT"/>
              </a:rPr>
              <a:t>Prepared by Bright Research Group</a:t>
            </a:r>
          </a:p>
        </p:txBody>
      </p:sp>
      <p:sp>
        <p:nvSpPr>
          <p:cNvPr id="2" name="TextBox 1">
            <a:extLst>
              <a:ext uri="{FF2B5EF4-FFF2-40B4-BE49-F238E27FC236}">
                <a16:creationId xmlns:a16="http://schemas.microsoft.com/office/drawing/2014/main" id="{E0EEBA17-3D7C-BC4C-94AA-91C0840307FA}"/>
              </a:ext>
            </a:extLst>
          </p:cNvPr>
          <p:cNvSpPr txBox="1"/>
          <p:nvPr/>
        </p:nvSpPr>
        <p:spPr>
          <a:xfrm>
            <a:off x="8312160" y="5896546"/>
            <a:ext cx="4811151" cy="338554"/>
          </a:xfrm>
          <a:prstGeom prst="rect">
            <a:avLst/>
          </a:prstGeom>
          <a:noFill/>
        </p:spPr>
        <p:txBody>
          <a:bodyPr wrap="square" rtlCol="0">
            <a:spAutoFit/>
          </a:bodyPr>
          <a:lstStyle/>
          <a:p>
            <a:endParaRPr lang="en-US" sz="1600" i="1" dirty="0">
              <a:solidFill>
                <a:schemeClr val="accent6">
                  <a:lumMod val="50000"/>
                </a:schemeClr>
              </a:solidFill>
            </a:endParaRPr>
          </a:p>
        </p:txBody>
      </p:sp>
      <p:sp>
        <p:nvSpPr>
          <p:cNvPr id="9" name="Content Placeholder 8">
            <a:extLst>
              <a:ext uri="{FF2B5EF4-FFF2-40B4-BE49-F238E27FC236}">
                <a16:creationId xmlns:a16="http://schemas.microsoft.com/office/drawing/2014/main" id="{FBDE064F-985F-5441-9BB6-041FC0ACA252}"/>
              </a:ext>
            </a:extLst>
          </p:cNvPr>
          <p:cNvSpPr>
            <a:spLocks noGrp="1"/>
          </p:cNvSpPr>
          <p:nvPr>
            <p:ph sz="quarter" idx="1"/>
          </p:nvPr>
        </p:nvSpPr>
        <p:spPr>
          <a:xfrm>
            <a:off x="495051" y="1806168"/>
            <a:ext cx="5336123" cy="4652780"/>
          </a:xfrm>
        </p:spPr>
        <p:txBody>
          <a:bodyPr>
            <a:normAutofit/>
          </a:bodyPr>
          <a:lstStyle/>
          <a:p>
            <a:pPr>
              <a:lnSpc>
                <a:spcPct val="100000"/>
              </a:lnSpc>
            </a:pPr>
            <a:r>
              <a:rPr lang="en-US" sz="2000" dirty="0"/>
              <a:t>Immigrant parents expressed their fears of anti-immigrant violence, mass shootings, and hate crimes against people in their families and communities </a:t>
            </a:r>
          </a:p>
          <a:p>
            <a:pPr>
              <a:lnSpc>
                <a:spcPct val="100000"/>
              </a:lnSpc>
            </a:pPr>
            <a:r>
              <a:rPr lang="en-US" sz="2000" dirty="0"/>
              <a:t>Many families are feeling socially isolated and worried for the health and safety of their family members</a:t>
            </a:r>
          </a:p>
          <a:p>
            <a:pPr>
              <a:lnSpc>
                <a:spcPct val="100000"/>
              </a:lnSpc>
            </a:pPr>
            <a:endParaRPr lang="en-US" sz="2000" dirty="0"/>
          </a:p>
        </p:txBody>
      </p:sp>
      <p:sp>
        <p:nvSpPr>
          <p:cNvPr id="13" name="Content Placeholder 13">
            <a:extLst>
              <a:ext uri="{FF2B5EF4-FFF2-40B4-BE49-F238E27FC236}">
                <a16:creationId xmlns:a16="http://schemas.microsoft.com/office/drawing/2014/main" id="{8E55AC0E-5702-E04F-AF52-036422ACDE2A}"/>
              </a:ext>
            </a:extLst>
          </p:cNvPr>
          <p:cNvSpPr txBox="1">
            <a:spLocks/>
          </p:cNvSpPr>
          <p:nvPr/>
        </p:nvSpPr>
        <p:spPr>
          <a:xfrm>
            <a:off x="527234" y="350979"/>
            <a:ext cx="11137532" cy="831884"/>
          </a:xfrm>
          <a:prstGeom prst="rect">
            <a:avLst/>
          </a:prstGeom>
        </p:spPr>
        <p:txBody>
          <a:bodyPr vert="horz">
            <a:normAutofit fontScale="85000" lnSpcReduction="20000"/>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14300" indent="0">
              <a:lnSpc>
                <a:spcPct val="100000"/>
              </a:lnSpc>
              <a:buFont typeface="Wingdings" charset="2"/>
              <a:buNone/>
            </a:pPr>
            <a:r>
              <a:rPr lang="en-US" sz="2800" i="1" dirty="0">
                <a:solidFill>
                  <a:schemeClr val="tx2"/>
                </a:solidFill>
              </a:rPr>
              <a:t>Parents expressed a need for protection, from domestic terrorism, political violence, hate crimes, criminal activity and COVID-19</a:t>
            </a:r>
          </a:p>
          <a:p>
            <a:pPr marL="114300" indent="0">
              <a:lnSpc>
                <a:spcPct val="100000"/>
              </a:lnSpc>
              <a:buFont typeface="Wingdings" charset="2"/>
              <a:buNone/>
            </a:pPr>
            <a:endParaRPr lang="en-US" sz="2800" i="1" dirty="0">
              <a:solidFill>
                <a:schemeClr val="tx2"/>
              </a:solidFill>
            </a:endParaRPr>
          </a:p>
          <a:p>
            <a:pPr marL="114300" indent="0">
              <a:lnSpc>
                <a:spcPct val="100000"/>
              </a:lnSpc>
              <a:buFont typeface="Wingdings" charset="2"/>
              <a:buNone/>
            </a:pPr>
            <a:endParaRPr lang="en-US" sz="2800" i="1" dirty="0">
              <a:solidFill>
                <a:schemeClr val="tx2"/>
              </a:solidFill>
            </a:endParaRPr>
          </a:p>
        </p:txBody>
      </p:sp>
      <p:pic>
        <p:nvPicPr>
          <p:cNvPr id="11268" name="Picture 4">
            <a:extLst>
              <a:ext uri="{FF2B5EF4-FFF2-40B4-BE49-F238E27FC236}">
                <a16:creationId xmlns:a16="http://schemas.microsoft.com/office/drawing/2014/main" id="{7018D9EA-ADD7-7C4C-8394-6701030549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25" b="7239"/>
          <a:stretch/>
        </p:blipFill>
        <p:spPr bwMode="auto">
          <a:xfrm>
            <a:off x="6360828" y="1394460"/>
            <a:ext cx="5831172" cy="27531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istorical Urban Art Community Walking Tour - Celebrate City Living">
            <a:extLst>
              <a:ext uri="{FF2B5EF4-FFF2-40B4-BE49-F238E27FC236}">
                <a16:creationId xmlns:a16="http://schemas.microsoft.com/office/drawing/2014/main" id="{5C60D60F-95DB-D643-B86F-FDBDAD991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1901" y="4066241"/>
            <a:ext cx="3340100" cy="285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2938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2CDB0-2B8F-D14D-970F-D02DE7AE3562}"/>
              </a:ext>
            </a:extLst>
          </p:cNvPr>
          <p:cNvSpPr>
            <a:spLocks noGrp="1"/>
          </p:cNvSpPr>
          <p:nvPr>
            <p:ph type="sldNum" sz="quarter" idx="16"/>
          </p:nvPr>
        </p:nvSpPr>
        <p:spPr/>
        <p:txBody>
          <a:bodyPr>
            <a:normAutofit fontScale="85000" lnSpcReduction="20000"/>
          </a:bodyPr>
          <a:lstStyle/>
          <a:p>
            <a:fld id="{076629CB-7937-4506-A327-ACF88B95BB03}" type="slidenum">
              <a:rPr lang="en-US" smtClean="0">
                <a:latin typeface="Tw Cen MT"/>
              </a:rPr>
              <a:pPr/>
              <a:t>8</a:t>
            </a:fld>
            <a:endParaRPr lang="en-US" dirty="0">
              <a:latin typeface="Tw Cen MT"/>
            </a:endParaRPr>
          </a:p>
        </p:txBody>
      </p:sp>
      <p:sp>
        <p:nvSpPr>
          <p:cNvPr id="3" name="Footer Placeholder 2">
            <a:extLst>
              <a:ext uri="{FF2B5EF4-FFF2-40B4-BE49-F238E27FC236}">
                <a16:creationId xmlns:a16="http://schemas.microsoft.com/office/drawing/2014/main" id="{A2E2EFDA-CED6-6048-B2A7-7D9D9C912063}"/>
              </a:ext>
            </a:extLst>
          </p:cNvPr>
          <p:cNvSpPr>
            <a:spLocks noGrp="1"/>
          </p:cNvSpPr>
          <p:nvPr>
            <p:ph type="ftr" sz="quarter" idx="17"/>
          </p:nvPr>
        </p:nvSpPr>
        <p:spPr>
          <a:xfrm>
            <a:off x="4963889" y="6495925"/>
            <a:ext cx="7228111" cy="365125"/>
          </a:xfrm>
        </p:spPr>
        <p:txBody>
          <a:bodyPr/>
          <a:lstStyle/>
          <a:p>
            <a:r>
              <a:rPr lang="en-US" dirty="0">
                <a:solidFill>
                  <a:srgbClr val="008283"/>
                </a:solidFill>
                <a:latin typeface="Tw Cen MT"/>
              </a:rPr>
              <a:t>Prepared by Bright Research Group</a:t>
            </a:r>
          </a:p>
        </p:txBody>
      </p:sp>
      <p:sp>
        <p:nvSpPr>
          <p:cNvPr id="2" name="TextBox 1">
            <a:extLst>
              <a:ext uri="{FF2B5EF4-FFF2-40B4-BE49-F238E27FC236}">
                <a16:creationId xmlns:a16="http://schemas.microsoft.com/office/drawing/2014/main" id="{E0EEBA17-3D7C-BC4C-94AA-91C0840307FA}"/>
              </a:ext>
            </a:extLst>
          </p:cNvPr>
          <p:cNvSpPr txBox="1"/>
          <p:nvPr/>
        </p:nvSpPr>
        <p:spPr>
          <a:xfrm>
            <a:off x="8312160" y="5896546"/>
            <a:ext cx="4811151" cy="338554"/>
          </a:xfrm>
          <a:prstGeom prst="rect">
            <a:avLst/>
          </a:prstGeom>
          <a:noFill/>
        </p:spPr>
        <p:txBody>
          <a:bodyPr wrap="square" rtlCol="0">
            <a:spAutoFit/>
          </a:bodyPr>
          <a:lstStyle/>
          <a:p>
            <a:endParaRPr lang="en-US" sz="1600" i="1" dirty="0">
              <a:solidFill>
                <a:schemeClr val="accent6">
                  <a:lumMod val="50000"/>
                </a:schemeClr>
              </a:solidFill>
            </a:endParaRPr>
          </a:p>
        </p:txBody>
      </p:sp>
      <p:sp>
        <p:nvSpPr>
          <p:cNvPr id="13" name="Content Placeholder 13">
            <a:extLst>
              <a:ext uri="{FF2B5EF4-FFF2-40B4-BE49-F238E27FC236}">
                <a16:creationId xmlns:a16="http://schemas.microsoft.com/office/drawing/2014/main" id="{8E55AC0E-5702-E04F-AF52-036422ACDE2A}"/>
              </a:ext>
            </a:extLst>
          </p:cNvPr>
          <p:cNvSpPr txBox="1">
            <a:spLocks/>
          </p:cNvSpPr>
          <p:nvPr/>
        </p:nvSpPr>
        <p:spPr>
          <a:xfrm>
            <a:off x="527234" y="562576"/>
            <a:ext cx="11137532" cy="831884"/>
          </a:xfrm>
          <a:prstGeom prst="rect">
            <a:avLst/>
          </a:prstGeom>
        </p:spPr>
        <p:txBody>
          <a:bodyPr vert="horz">
            <a:normAutofit fontScale="85000" lnSpcReduction="20000"/>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14300" indent="0">
              <a:lnSpc>
                <a:spcPct val="100000"/>
              </a:lnSpc>
              <a:buFont typeface="Wingdings" charset="2"/>
              <a:buNone/>
            </a:pPr>
            <a:r>
              <a:rPr lang="en-US" sz="2800" i="1" dirty="0">
                <a:solidFill>
                  <a:schemeClr val="tx2"/>
                </a:solidFill>
              </a:rPr>
              <a:t>Parents expressed a wide range of opinions about, perspectives on, and experiences with remote learning and their children’s educational needs</a:t>
            </a:r>
          </a:p>
          <a:p>
            <a:pPr marL="114300" indent="0">
              <a:lnSpc>
                <a:spcPct val="100000"/>
              </a:lnSpc>
              <a:buFont typeface="Wingdings" charset="2"/>
              <a:buNone/>
            </a:pPr>
            <a:endParaRPr lang="en-US" sz="2800" i="1" dirty="0">
              <a:solidFill>
                <a:schemeClr val="tx2"/>
              </a:solidFill>
            </a:endParaRPr>
          </a:p>
          <a:p>
            <a:pPr marL="114300" indent="0">
              <a:lnSpc>
                <a:spcPct val="100000"/>
              </a:lnSpc>
              <a:buFont typeface="Wingdings" charset="2"/>
              <a:buNone/>
            </a:pPr>
            <a:endParaRPr lang="en-US" sz="2800" i="1" dirty="0">
              <a:solidFill>
                <a:schemeClr val="tx2"/>
              </a:solidFill>
            </a:endParaRPr>
          </a:p>
        </p:txBody>
      </p:sp>
      <p:sp>
        <p:nvSpPr>
          <p:cNvPr id="11" name="Content Placeholder 1">
            <a:extLst>
              <a:ext uri="{FF2B5EF4-FFF2-40B4-BE49-F238E27FC236}">
                <a16:creationId xmlns:a16="http://schemas.microsoft.com/office/drawing/2014/main" id="{AF4AE5DD-3BB0-804E-B713-B4A104863BD7}"/>
              </a:ext>
            </a:extLst>
          </p:cNvPr>
          <p:cNvSpPr txBox="1">
            <a:spLocks/>
          </p:cNvSpPr>
          <p:nvPr/>
        </p:nvSpPr>
        <p:spPr>
          <a:xfrm>
            <a:off x="284612" y="1731515"/>
            <a:ext cx="6471788" cy="5080000"/>
          </a:xfrm>
          <a:prstGeom prst="rect">
            <a:avLst/>
          </a:prstGeom>
        </p:spPr>
        <p:txBody>
          <a:bodyPr vert="horz">
            <a:normAutofit/>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latin typeface="Gill Sans MT" panose="020B0502020104020203" pitchFamily="34" charset="77"/>
                <a:ea typeface="Century Gothic" panose="020B0502020202020204" pitchFamily="34" charset="0"/>
                <a:cs typeface="Tahoma" panose="020B0604030504040204" pitchFamily="34" charset="0"/>
              </a:rPr>
              <a:t>Parents appreciated the opportunity to be more involved in their children’s education </a:t>
            </a:r>
          </a:p>
          <a:p>
            <a:r>
              <a:rPr lang="en-US" sz="1800" dirty="0">
                <a:latin typeface="Gill Sans MT" panose="020B0502020104020203" pitchFamily="34" charset="77"/>
                <a:ea typeface="Century Gothic" panose="020B0502020202020204" pitchFamily="34" charset="0"/>
                <a:cs typeface="Tahoma" panose="020B0604030504040204" pitchFamily="34" charset="0"/>
              </a:rPr>
              <a:t>Parents of young children have concerns around their children’s</a:t>
            </a:r>
          </a:p>
          <a:p>
            <a:pPr lvl="1"/>
            <a:r>
              <a:rPr lang="en-US" sz="1600" dirty="0">
                <a:latin typeface="Gill Sans MT" panose="020B0502020104020203" pitchFamily="34" charset="77"/>
                <a:ea typeface="Century Gothic" panose="020B0502020202020204" pitchFamily="34" charset="0"/>
                <a:cs typeface="Tahoma" panose="020B0604030504040204" pitchFamily="34" charset="0"/>
              </a:rPr>
              <a:t>Kindergarten readiness </a:t>
            </a:r>
          </a:p>
          <a:p>
            <a:pPr lvl="1"/>
            <a:r>
              <a:rPr lang="en-US" sz="1600" dirty="0">
                <a:latin typeface="Gill Sans MT" panose="020B0502020104020203" pitchFamily="34" charset="77"/>
                <a:ea typeface="Century Gothic" panose="020B0502020202020204" pitchFamily="34" charset="0"/>
                <a:cs typeface="Tahoma" panose="020B0604030504040204" pitchFamily="34" charset="0"/>
              </a:rPr>
              <a:t>Social Development</a:t>
            </a:r>
          </a:p>
          <a:p>
            <a:pPr lvl="1"/>
            <a:r>
              <a:rPr lang="en-US" sz="1600" dirty="0">
                <a:latin typeface="Gill Sans MT" panose="020B0502020104020203" pitchFamily="34" charset="77"/>
                <a:ea typeface="Century Gothic" panose="020B0502020202020204" pitchFamily="34" charset="0"/>
                <a:cs typeface="Tahoma" panose="020B0604030504040204" pitchFamily="34" charset="0"/>
              </a:rPr>
              <a:t>Lack of physical activity </a:t>
            </a:r>
          </a:p>
          <a:p>
            <a:r>
              <a:rPr lang="en-US" sz="1800" dirty="0">
                <a:latin typeface="Gill Sans MT" panose="020B0502020104020203" pitchFamily="34" charset="77"/>
                <a:ea typeface="Century Gothic" panose="020B0502020202020204" pitchFamily="34" charset="0"/>
                <a:cs typeface="Tahoma" panose="020B0604030504040204" pitchFamily="34" charset="0"/>
              </a:rPr>
              <a:t>Parents  of older youth would like schools to do a better job at offering learning experiences that prepare young people for the real world- through internships, financial education, and the information and skills they need to function as adults </a:t>
            </a:r>
          </a:p>
          <a:p>
            <a:endParaRPr lang="en-US" dirty="0"/>
          </a:p>
        </p:txBody>
      </p:sp>
      <p:sp>
        <p:nvSpPr>
          <p:cNvPr id="14" name="Text Box 47">
            <a:extLst>
              <a:ext uri="{FF2B5EF4-FFF2-40B4-BE49-F238E27FC236}">
                <a16:creationId xmlns:a16="http://schemas.microsoft.com/office/drawing/2014/main" id="{8DC80C3F-A915-7E4F-8529-1392079FA25C}"/>
              </a:ext>
            </a:extLst>
          </p:cNvPr>
          <p:cNvSpPr txBox="1"/>
          <p:nvPr/>
        </p:nvSpPr>
        <p:spPr>
          <a:xfrm>
            <a:off x="2048181" y="5921340"/>
            <a:ext cx="6263979" cy="831884"/>
          </a:xfrm>
          <a:prstGeom prst="rect">
            <a:avLst/>
          </a:prstGeom>
          <a:solidFill>
            <a:schemeClr val="accent5">
              <a:lumMod val="20000"/>
              <a:lumOff val="80000"/>
            </a:schemeClr>
          </a:solidFill>
          <a:ln w="50800" cmpd="dbl">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i="1" dirty="0">
                <a:solidFill>
                  <a:schemeClr val="accent6">
                    <a:lumMod val="50000"/>
                  </a:schemeClr>
                </a:solidFill>
                <a:effectLst/>
                <a:ea typeface="Calibri" panose="020F0502020204030204" pitchFamily="34" charset="0"/>
                <a:cs typeface="Calibri" panose="020F0502020204030204" pitchFamily="34" charset="0"/>
              </a:rPr>
              <a:t> “My child is entering kindergarten in August. I want to know whether she will be ready for that level.”</a:t>
            </a:r>
            <a:endParaRPr lang="en-US" dirty="0">
              <a:solidFill>
                <a:schemeClr val="accent6">
                  <a:lumMod val="50000"/>
                </a:schemeClr>
              </a:solidFill>
              <a:effectLst/>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i="1" dirty="0">
                <a:solidFill>
                  <a:schemeClr val="accent6">
                    <a:lumMod val="50000"/>
                  </a:schemeClr>
                </a:solidFill>
                <a:effectLst/>
                <a:ea typeface="Calibri" panose="020F0502020204030204" pitchFamily="34" charset="0"/>
                <a:cs typeface="Calibri" panose="020F0502020204030204" pitchFamily="34" charset="0"/>
              </a:rPr>
              <a:t> </a:t>
            </a:r>
            <a:endParaRPr lang="en-US" dirty="0">
              <a:solidFill>
                <a:schemeClr val="accent6">
                  <a:lumMod val="50000"/>
                </a:schemeClr>
              </a:solidFill>
              <a:effectLst/>
              <a:ea typeface="Calibri" panose="020F0502020204030204" pitchFamily="34" charset="0"/>
              <a:cs typeface="Calibri" panose="020F0502020204030204" pitchFamily="34" charset="0"/>
            </a:endParaRPr>
          </a:p>
        </p:txBody>
      </p:sp>
      <p:pic>
        <p:nvPicPr>
          <p:cNvPr id="11270" name="Picture 6" descr="Education, Online Learning, Icon">
            <a:extLst>
              <a:ext uri="{FF2B5EF4-FFF2-40B4-BE49-F238E27FC236}">
                <a16:creationId xmlns:a16="http://schemas.microsoft.com/office/drawing/2014/main" id="{0407EE67-347E-9D4A-ADD5-C7B978FD1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618" y="1994992"/>
            <a:ext cx="4145770" cy="361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2182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707E26-254F-694C-9FCB-290E786EC8C5}"/>
              </a:ext>
            </a:extLst>
          </p:cNvPr>
          <p:cNvSpPr>
            <a:spLocks noGrp="1"/>
          </p:cNvSpPr>
          <p:nvPr>
            <p:ph type="sldNum" sz="quarter" idx="12"/>
          </p:nvPr>
        </p:nvSpPr>
        <p:spPr/>
        <p:txBody>
          <a:bodyPr>
            <a:normAutofit fontScale="85000" lnSpcReduction="20000"/>
          </a:bodyPr>
          <a:lstStyle/>
          <a:p>
            <a:fld id="{2754ED01-E2A0-4C1E-8E21-014B99041579}" type="slidenum">
              <a:rPr lang="en-US" smtClean="0">
                <a:latin typeface="Tw Cen MT"/>
              </a:rPr>
              <a:pPr/>
              <a:t>9</a:t>
            </a:fld>
            <a:endParaRPr lang="en-US" dirty="0">
              <a:latin typeface="Tw Cen MT"/>
            </a:endParaRPr>
          </a:p>
        </p:txBody>
      </p:sp>
      <p:sp>
        <p:nvSpPr>
          <p:cNvPr id="5" name="Text Placeholder 4">
            <a:extLst>
              <a:ext uri="{FF2B5EF4-FFF2-40B4-BE49-F238E27FC236}">
                <a16:creationId xmlns:a16="http://schemas.microsoft.com/office/drawing/2014/main" id="{3DF26A1B-75DF-E746-AD90-7C4273F9DA5F}"/>
              </a:ext>
            </a:extLst>
          </p:cNvPr>
          <p:cNvSpPr>
            <a:spLocks noGrp="1"/>
          </p:cNvSpPr>
          <p:nvPr>
            <p:ph type="body" idx="2"/>
          </p:nvPr>
        </p:nvSpPr>
        <p:spPr>
          <a:xfrm>
            <a:off x="527234" y="2946400"/>
            <a:ext cx="2133600" cy="1676400"/>
          </a:xfrm>
        </p:spPr>
        <p:txBody>
          <a:bodyPr/>
          <a:lstStyle/>
          <a:p>
            <a:r>
              <a:rPr lang="en-US"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“When there’s injustice, everyone in the community comes together, and I love that.” </a:t>
            </a:r>
            <a:endParaRPr lang="en-US" dirty="0">
              <a:solidFill>
                <a:schemeClr val="bg1"/>
              </a:solidFill>
            </a:endParaRPr>
          </a:p>
        </p:txBody>
      </p:sp>
      <p:pic>
        <p:nvPicPr>
          <p:cNvPr id="15362" name="Picture 2" descr="Teachers students and supporters march down International Boulevard towards a rally at Roots International Academy in...">
            <a:extLst>
              <a:ext uri="{FF2B5EF4-FFF2-40B4-BE49-F238E27FC236}">
                <a16:creationId xmlns:a16="http://schemas.microsoft.com/office/drawing/2014/main" id="{DD907FAF-5CA4-0045-99F2-F9CC0F52416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86100" y="1516697"/>
            <a:ext cx="9105900" cy="492735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3">
            <a:extLst>
              <a:ext uri="{FF2B5EF4-FFF2-40B4-BE49-F238E27FC236}">
                <a16:creationId xmlns:a16="http://schemas.microsoft.com/office/drawing/2014/main" id="{C37C6CEF-03F5-DD48-BE39-828D5ED45A49}"/>
              </a:ext>
            </a:extLst>
          </p:cNvPr>
          <p:cNvSpPr txBox="1">
            <a:spLocks/>
          </p:cNvSpPr>
          <p:nvPr/>
        </p:nvSpPr>
        <p:spPr>
          <a:xfrm>
            <a:off x="527234" y="244668"/>
            <a:ext cx="11137532" cy="1149792"/>
          </a:xfrm>
          <a:prstGeom prst="rect">
            <a:avLst/>
          </a:prstGeom>
        </p:spPr>
        <p:txBody>
          <a:bodyPr vert="horz">
            <a:normAutofit fontScale="92500" lnSpcReduction="10000"/>
          </a:bodyPr>
          <a:lstStyle>
            <a:lvl1pPr marL="401638" indent="-287338" algn="l" rtl="0" eaLnBrk="1" latinLnBrk="0" hangingPunct="1">
              <a:lnSpc>
                <a:spcPts val="2100"/>
              </a:lnSpc>
              <a:spcBef>
                <a:spcPts val="700"/>
              </a:spcBef>
              <a:spcAft>
                <a:spcPts val="1000"/>
              </a:spcAft>
              <a:buClr>
                <a:schemeClr val="tx2"/>
              </a:buClr>
              <a:buSzPct val="75000"/>
              <a:buFont typeface="Wingdings" charset="2"/>
              <a:buChar char=""/>
              <a:defRPr kumimoji="0" sz="1700" kern="1200">
                <a:solidFill>
                  <a:schemeClr val="tx1"/>
                </a:solidFill>
                <a:latin typeface="Tw Cen MT (Body)"/>
                <a:ea typeface="+mn-ea"/>
                <a:cs typeface="Tw Cen MT (Body)"/>
              </a:defRPr>
            </a:lvl1pPr>
            <a:lvl2pPr marL="640080" indent="-274320" algn="l" rtl="0" eaLnBrk="1" latinLnBrk="0" hangingPunct="1">
              <a:spcBef>
                <a:spcPts val="550"/>
              </a:spcBef>
              <a:spcAft>
                <a:spcPts val="600"/>
              </a:spcAft>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spcAft>
                <a:spcPts val="600"/>
              </a:spcAft>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spcAft>
                <a:spcPts val="600"/>
              </a:spcAft>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spcAft>
                <a:spcPts val="600"/>
              </a:spcAft>
              <a:buClr>
                <a:schemeClr val="accent4"/>
              </a:buClr>
              <a:buSzPct val="65000"/>
              <a:buFont typeface="Wingdings"/>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14300" indent="0">
              <a:lnSpc>
                <a:spcPct val="100000"/>
              </a:lnSpc>
              <a:buFont typeface="Wingdings" charset="2"/>
              <a:buNone/>
            </a:pPr>
            <a:r>
              <a:rPr lang="en-US" sz="2400" i="1" dirty="0">
                <a:solidFill>
                  <a:schemeClr val="tx2"/>
                </a:solidFill>
              </a:rPr>
              <a:t>Cultural diversity (music, art, and food), the celebration of different traditions, and the city’s history of community organizing around social justice issues were highlighted as Oakland’s greatest strengths </a:t>
            </a:r>
          </a:p>
          <a:p>
            <a:pPr marL="114300" indent="0">
              <a:lnSpc>
                <a:spcPct val="100000"/>
              </a:lnSpc>
              <a:buFont typeface="Wingdings" charset="2"/>
              <a:buNone/>
            </a:pPr>
            <a:endParaRPr lang="en-US" sz="2400" i="1" dirty="0">
              <a:solidFill>
                <a:schemeClr val="tx2"/>
              </a:solidFill>
            </a:endParaRPr>
          </a:p>
          <a:p>
            <a:pPr marL="114300" indent="0">
              <a:lnSpc>
                <a:spcPct val="100000"/>
              </a:lnSpc>
              <a:buFont typeface="Wingdings" charset="2"/>
              <a:buNone/>
            </a:pPr>
            <a:endParaRPr lang="en-US" sz="2400" i="1" dirty="0">
              <a:solidFill>
                <a:schemeClr val="tx2"/>
              </a:solidFill>
            </a:endParaRPr>
          </a:p>
          <a:p>
            <a:pPr marL="114300" indent="0">
              <a:lnSpc>
                <a:spcPct val="100000"/>
              </a:lnSpc>
              <a:buFont typeface="Wingdings" charset="2"/>
              <a:buNone/>
            </a:pPr>
            <a:endParaRPr lang="en-US" sz="2400" i="1" dirty="0">
              <a:solidFill>
                <a:schemeClr val="tx2"/>
              </a:solidFill>
            </a:endParaRPr>
          </a:p>
        </p:txBody>
      </p:sp>
      <p:sp>
        <p:nvSpPr>
          <p:cNvPr id="9" name="TextBox 8">
            <a:extLst>
              <a:ext uri="{FF2B5EF4-FFF2-40B4-BE49-F238E27FC236}">
                <a16:creationId xmlns:a16="http://schemas.microsoft.com/office/drawing/2014/main" id="{05CEC787-F8D1-2B49-A7F1-4D11C56F0355}"/>
              </a:ext>
            </a:extLst>
          </p:cNvPr>
          <p:cNvSpPr txBox="1"/>
          <p:nvPr/>
        </p:nvSpPr>
        <p:spPr>
          <a:xfrm>
            <a:off x="6311900" y="6444055"/>
            <a:ext cx="5880100" cy="584775"/>
          </a:xfrm>
          <a:prstGeom prst="rect">
            <a:avLst/>
          </a:prstGeom>
          <a:noFill/>
        </p:spPr>
        <p:txBody>
          <a:bodyPr wrap="square" rtlCol="0">
            <a:spAutoFit/>
          </a:bodyPr>
          <a:lstStyle/>
          <a:p>
            <a:r>
              <a:rPr lang="en-US" sz="1600" i="1" dirty="0">
                <a:solidFill>
                  <a:schemeClr val="accent6">
                    <a:lumMod val="50000"/>
                  </a:schemeClr>
                </a:solidFill>
              </a:rPr>
              <a:t>Photo credit: </a:t>
            </a:r>
            <a:r>
              <a:rPr lang="en-US" sz="1600" i="1" dirty="0" err="1">
                <a:solidFill>
                  <a:schemeClr val="accent6">
                    <a:lumMod val="50000"/>
                  </a:schemeClr>
                </a:solidFill>
              </a:rPr>
              <a:t>Medianews</a:t>
            </a:r>
            <a:r>
              <a:rPr lang="en-US" sz="1600" i="1" dirty="0">
                <a:solidFill>
                  <a:schemeClr val="accent6">
                    <a:lumMod val="50000"/>
                  </a:schemeClr>
                </a:solidFill>
              </a:rPr>
              <a:t> Group /The Mercury News via Getty Images</a:t>
            </a:r>
          </a:p>
          <a:p>
            <a:endParaRPr lang="en-US" sz="1600" i="1" dirty="0">
              <a:solidFill>
                <a:schemeClr val="accent6">
                  <a:lumMod val="50000"/>
                </a:schemeClr>
              </a:solidFill>
            </a:endParaRPr>
          </a:p>
        </p:txBody>
      </p:sp>
    </p:spTree>
    <p:extLst>
      <p:ext uri="{BB962C8B-B14F-4D97-AF65-F5344CB8AC3E}">
        <p14:creationId xmlns:p14="http://schemas.microsoft.com/office/powerpoint/2010/main" val="4134338736"/>
      </p:ext>
    </p:extLst>
  </p:cSld>
  <p:clrMapOvr>
    <a:masterClrMapping/>
  </p:clrMapOvr>
  <p:transition spd="slow">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008283"/>
      </a:dk2>
      <a:lt2>
        <a:srgbClr val="FFFFFF"/>
      </a:lt2>
      <a:accent1>
        <a:srgbClr val="AE9742"/>
      </a:accent1>
      <a:accent2>
        <a:srgbClr val="999999"/>
      </a:accent2>
      <a:accent3>
        <a:srgbClr val="A5AB81"/>
      </a:accent3>
      <a:accent4>
        <a:srgbClr val="D8B25C"/>
      </a:accent4>
      <a:accent5>
        <a:srgbClr val="7BA79D"/>
      </a:accent5>
      <a:accent6>
        <a:srgbClr val="968C8C"/>
      </a:accent6>
      <a:hlink>
        <a:srgbClr val="669BA6"/>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20037</TotalTime>
  <Words>2014</Words>
  <Application>Microsoft Macintosh PowerPoint</Application>
  <PresentationFormat>Widescreen</PresentationFormat>
  <Paragraphs>210</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Tw Cen MT (Body)</vt:lpstr>
      <vt:lpstr>Arial</vt:lpstr>
      <vt:lpstr>Calibri</vt:lpstr>
      <vt:lpstr>Gill Sans MT</vt:lpstr>
      <vt:lpstr>Tw Cen MT</vt:lpstr>
      <vt:lpstr>Wingdings</vt:lpstr>
      <vt:lpstr>Wingdings 2</vt:lpstr>
      <vt:lpstr>Median</vt:lpstr>
      <vt:lpstr>Summary of Approach  and Qualifications</vt:lpstr>
      <vt:lpstr>Community workshops</vt:lpstr>
      <vt:lpstr>Community workshops – Demographics </vt:lpstr>
      <vt:lpstr>Community workshops – Demographics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Approach  and Qualifications</dc:title>
  <dc:creator>Brighstar</dc:creator>
  <cp:lastModifiedBy>Brightstar Ohlson</cp:lastModifiedBy>
  <cp:revision>71</cp:revision>
  <cp:lastPrinted>2021-01-28T02:26:26Z</cp:lastPrinted>
  <dcterms:created xsi:type="dcterms:W3CDTF">2020-02-01T23:31:22Z</dcterms:created>
  <dcterms:modified xsi:type="dcterms:W3CDTF">2021-04-21T23:30:24Z</dcterms:modified>
</cp:coreProperties>
</file>